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9" r:id="rId4"/>
  </p:sldMasterIdLst>
  <p:notesMasterIdLst>
    <p:notesMasterId r:id="rId40"/>
  </p:notesMasterIdLst>
  <p:handoutMasterIdLst>
    <p:handoutMasterId r:id="rId41"/>
  </p:handoutMasterIdLst>
  <p:sldIdLst>
    <p:sldId id="289" r:id="rId5"/>
    <p:sldId id="413" r:id="rId6"/>
    <p:sldId id="420" r:id="rId7"/>
    <p:sldId id="2441" r:id="rId8"/>
    <p:sldId id="2449" r:id="rId9"/>
    <p:sldId id="2450" r:id="rId10"/>
    <p:sldId id="2443" r:id="rId11"/>
    <p:sldId id="262" r:id="rId12"/>
    <p:sldId id="2453" r:id="rId13"/>
    <p:sldId id="2447" r:id="rId14"/>
    <p:sldId id="2448" r:id="rId15"/>
    <p:sldId id="2451" r:id="rId16"/>
    <p:sldId id="264" r:id="rId17"/>
    <p:sldId id="261" r:id="rId18"/>
    <p:sldId id="260" r:id="rId19"/>
    <p:sldId id="2454" r:id="rId20"/>
    <p:sldId id="2455" r:id="rId21"/>
    <p:sldId id="2446" r:id="rId22"/>
    <p:sldId id="2452" r:id="rId23"/>
    <p:sldId id="258" r:id="rId24"/>
    <p:sldId id="259" r:id="rId25"/>
    <p:sldId id="2456" r:id="rId26"/>
    <p:sldId id="397" r:id="rId27"/>
    <p:sldId id="415" r:id="rId28"/>
    <p:sldId id="401" r:id="rId29"/>
    <p:sldId id="402" r:id="rId30"/>
    <p:sldId id="2444" r:id="rId31"/>
    <p:sldId id="2458" r:id="rId32"/>
    <p:sldId id="2457" r:id="rId33"/>
    <p:sldId id="2459" r:id="rId34"/>
    <p:sldId id="2460" r:id="rId35"/>
    <p:sldId id="2445" r:id="rId36"/>
    <p:sldId id="403" r:id="rId37"/>
    <p:sldId id="404" r:id="rId38"/>
    <p:sldId id="425" r:id="rId39"/>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00"/>
    <a:srgbClr val="FFFFFF"/>
    <a:srgbClr val="DFBD17"/>
    <a:srgbClr val="054317"/>
    <a:srgbClr val="1A6613"/>
    <a:srgbClr val="FFBA03"/>
    <a:srgbClr val="ECB409"/>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8" autoAdjust="0"/>
    <p:restoredTop sz="92506" autoAdjust="0"/>
  </p:normalViewPr>
  <p:slideViewPr>
    <p:cSldViewPr>
      <p:cViewPr>
        <p:scale>
          <a:sx n="125" d="100"/>
          <a:sy n="125" d="100"/>
        </p:scale>
        <p:origin x="632" y="62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361" y="3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9/26/2022</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9/26/2022</a:t>
            </a:fld>
            <a:endParaRPr lang="en-US"/>
          </a:p>
        </p:txBody>
      </p:sp>
      <p:sp>
        <p:nvSpPr>
          <p:cNvPr id="4" name="Rectangle 4"/>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17</a:t>
            </a:fld>
            <a:endParaRPr lang="en-US"/>
          </a:p>
        </p:txBody>
      </p:sp>
    </p:spTree>
    <p:extLst>
      <p:ext uri="{BB962C8B-B14F-4D97-AF65-F5344CB8AC3E}">
        <p14:creationId xmlns:p14="http://schemas.microsoft.com/office/powerpoint/2010/main" val="157813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know economy mean to you guys? How about intellectual</a:t>
            </a:r>
            <a:r>
              <a:rPr lang="en-US" baseline="0" dirty="0"/>
              <a:t> capital? So if we believe are moving towards a knowledge economy predicated on intellectual capital what does that mean for the working individual and what is driving this reality?</a:t>
            </a:r>
            <a:endParaRPr lang="en-US" dirty="0"/>
          </a:p>
        </p:txBody>
      </p:sp>
      <p:sp>
        <p:nvSpPr>
          <p:cNvPr id="4" name="Slide Number Placeholder 3"/>
          <p:cNvSpPr>
            <a:spLocks noGrp="1"/>
          </p:cNvSpPr>
          <p:nvPr>
            <p:ph type="sldNum" sz="quarter" idx="10"/>
          </p:nvPr>
        </p:nvSpPr>
        <p:spPr/>
        <p:txBody>
          <a:bodyPr/>
          <a:lstStyle/>
          <a:p>
            <a:fld id="{A3E315DA-1AC0-4211-A5ED-3E0AEB240A51}" type="slidenum">
              <a:rPr lang="en-US" smtClean="0"/>
              <a:t>20</a:t>
            </a:fld>
            <a:endParaRPr lang="en-US"/>
          </a:p>
        </p:txBody>
      </p:sp>
    </p:spTree>
    <p:extLst>
      <p:ext uri="{BB962C8B-B14F-4D97-AF65-F5344CB8AC3E}">
        <p14:creationId xmlns:p14="http://schemas.microsoft.com/office/powerpoint/2010/main" val="1109917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Division of labor occurs as a economy becomes more and more advanced require ever increasing specialized skills.</a:t>
            </a:r>
            <a:r>
              <a:rPr lang="en-US" baseline="0" dirty="0"/>
              <a:t>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A3E315DA-1AC0-4211-A5ED-3E0AEB240A51}" type="slidenum">
              <a:rPr lang="en-US" smtClean="0"/>
              <a:t>21</a:t>
            </a:fld>
            <a:endParaRPr lang="en-US"/>
          </a:p>
        </p:txBody>
      </p:sp>
    </p:spTree>
    <p:extLst>
      <p:ext uri="{BB962C8B-B14F-4D97-AF65-F5344CB8AC3E}">
        <p14:creationId xmlns:p14="http://schemas.microsoft.com/office/powerpoint/2010/main" val="92843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23</a:t>
            </a:fld>
            <a:endParaRPr lang="en-US"/>
          </a:p>
        </p:txBody>
      </p:sp>
    </p:spTree>
    <p:extLst>
      <p:ext uri="{BB962C8B-B14F-4D97-AF65-F5344CB8AC3E}">
        <p14:creationId xmlns:p14="http://schemas.microsoft.com/office/powerpoint/2010/main" val="3344326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sp>
        <p:nvSpPr>
          <p:cNvPr id="2"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30477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4" name="Picture 9" descr="vst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9359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4" name="Picture 9" descr="photos-ppt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778208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8" name="Picture 9" descr="bgbuff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ubtitle 2"/>
          <p:cNvSpPr>
            <a:spLocks noGrp="1"/>
          </p:cNvSpPr>
          <p:nvPr>
            <p:ph type="subTitle" idx="1"/>
          </p:nvPr>
        </p:nvSpPr>
        <p:spPr>
          <a:xfrm>
            <a:off x="480504" y="3137687"/>
            <a:ext cx="4878397"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
          <p:cNvSpPr>
            <a:spLocks noGrp="1"/>
          </p:cNvSpPr>
          <p:nvPr>
            <p:ph type="ctrTitle"/>
          </p:nvPr>
        </p:nvSpPr>
        <p:spPr>
          <a:xfrm>
            <a:off x="480505" y="601091"/>
            <a:ext cx="5974084"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Picture Placeholder 8"/>
          <p:cNvSpPr>
            <a:spLocks noGrp="1" noChangeAspect="1"/>
          </p:cNvSpPr>
          <p:nvPr>
            <p:ph type="pic" sz="quarter" idx="10"/>
          </p:nvPr>
        </p:nvSpPr>
        <p:spPr>
          <a:xfrm>
            <a:off x="2606493" y="0"/>
            <a:ext cx="9602107"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a:t>Click icon to add picture</a:t>
            </a:r>
            <a:endParaRPr lang="en-US" noProof="0" dirty="0"/>
          </a:p>
        </p:txBody>
      </p:sp>
      <p:sp>
        <p:nvSpPr>
          <p:cNvPr id="3" name="Picture Placeholder 2"/>
          <p:cNvSpPr>
            <a:spLocks noGrp="1"/>
          </p:cNvSpPr>
          <p:nvPr>
            <p:ph type="pic" sz="quarter" idx="11"/>
          </p:nvPr>
        </p:nvSpPr>
        <p:spPr>
          <a:xfrm>
            <a:off x="1509256"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0" name="Picture Placeholder 2"/>
          <p:cNvSpPr>
            <a:spLocks noGrp="1"/>
          </p:cNvSpPr>
          <p:nvPr>
            <p:ph type="pic" sz="quarter" idx="12"/>
          </p:nvPr>
        </p:nvSpPr>
        <p:spPr>
          <a:xfrm>
            <a:off x="5180403"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1" name="Picture Placeholder 2"/>
          <p:cNvSpPr>
            <a:spLocks noGrp="1"/>
          </p:cNvSpPr>
          <p:nvPr>
            <p:ph type="pic" sz="quarter" idx="13"/>
          </p:nvPr>
        </p:nvSpPr>
        <p:spPr>
          <a:xfrm>
            <a:off x="8838003"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882033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555" y="1"/>
            <a:ext cx="10515600" cy="731520"/>
          </a:xfrm>
        </p:spPr>
        <p:txBody>
          <a:bodyPr>
            <a:normAutofit/>
          </a:bodyPr>
          <a:lstStyle>
            <a:lvl1pPr>
              <a:defRPr sz="2100" b="1"/>
            </a:lvl1pPr>
          </a:lstStyle>
          <a:p>
            <a:r>
              <a:rPr lang="en-US" dirty="0"/>
              <a:t>Click to edit Master title style</a:t>
            </a:r>
          </a:p>
        </p:txBody>
      </p:sp>
      <p:sp>
        <p:nvSpPr>
          <p:cNvPr id="3" name="Content Placeholder 2"/>
          <p:cNvSpPr>
            <a:spLocks noGrp="1"/>
          </p:cNvSpPr>
          <p:nvPr>
            <p:ph idx="1"/>
          </p:nvPr>
        </p:nvSpPr>
        <p:spPr>
          <a:xfrm>
            <a:off x="80555" y="1066868"/>
            <a:ext cx="10515600" cy="4351338"/>
          </a:xfrm>
        </p:spPr>
        <p:txBody>
          <a:bodyPr/>
          <a:lstStyle>
            <a:lvl1pPr marL="171450" indent="-171450">
              <a:buFont typeface="Wingdings" panose="05000000000000000000" pitchFamily="2" charset="2"/>
              <a:buChar char="Ø"/>
              <a:defRPr/>
            </a:lvl1pPr>
            <a:lvl2pPr marL="514350" indent="-171450">
              <a:buFont typeface="Wingdings" panose="05000000000000000000" pitchFamily="2" charset="2"/>
              <a:buChar char="v"/>
              <a:defRPr/>
            </a:lvl2pPr>
            <a:lvl3pPr marL="857250" indent="-171450">
              <a:buFont typeface="Wingdings" panose="05000000000000000000" pitchFamily="2" charset="2"/>
              <a:buChar char="Ø"/>
              <a:defRPr/>
            </a:lvl3pPr>
            <a:lvl4pPr marL="1200150" indent="-171450">
              <a:buFont typeface="Wingdings" panose="05000000000000000000" pitchFamily="2" charset="2"/>
              <a:buChar char="v"/>
              <a:defRPr/>
            </a:lvl4pPr>
            <a:lvl5pPr marL="1543050" indent="-17145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06711" y="6356352"/>
            <a:ext cx="2743200" cy="365125"/>
          </a:xfrm>
          <a:prstGeom prst="rect">
            <a:avLst/>
          </a:prstGeom>
        </p:spPr>
        <p:txBody>
          <a:bodyPr/>
          <a:lstStyle>
            <a:lvl1pPr algn="r">
              <a:defRPr>
                <a:solidFill>
                  <a:schemeClr val="accent1"/>
                </a:solidFill>
              </a:defRPr>
            </a:lvl1pPr>
          </a:lstStyle>
          <a:p>
            <a:fld id="{5ACD0CF0-90CC-9C41-A77B-2776398A8C8B}" type="slidenum">
              <a:rPr lang="en-US" smtClean="0"/>
              <a:pPr/>
              <a:t>‹#›</a:t>
            </a:fld>
            <a:endParaRPr lang="en-US"/>
          </a:p>
        </p:txBody>
      </p:sp>
    </p:spTree>
    <p:extLst>
      <p:ext uri="{BB962C8B-B14F-4D97-AF65-F5344CB8AC3E}">
        <p14:creationId xmlns:p14="http://schemas.microsoft.com/office/powerpoint/2010/main" val="1265166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4851960" y="6355833"/>
            <a:ext cx="2473739"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9"/>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4100094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285270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5528734" y="2887664"/>
            <a:ext cx="114511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a:solidFill>
                <a:srgbClr val="DBA455"/>
              </a:solidFill>
              <a:latin typeface="Wingdings" charset="0"/>
            </a:endParaRPr>
          </a:p>
        </p:txBody>
      </p:sp>
      <p:sp>
        <p:nvSpPr>
          <p:cNvPr id="2" name="Title 1"/>
          <p:cNvSpPr>
            <a:spLocks noGrp="1"/>
          </p:cNvSpPr>
          <p:nvPr>
            <p:ph type="title"/>
          </p:nvPr>
        </p:nvSpPr>
        <p:spPr>
          <a:xfrm>
            <a:off x="920054" y="1204857"/>
            <a:ext cx="10339617"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932331" y="3324432"/>
            <a:ext cx="10312996"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0" y="601401"/>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9B7727-4F88-43AA-BB13-AEDC87DDB3EA}"/>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260641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914400"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6193535"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TextBox 4">
            <a:extLst>
              <a:ext uri="{FF2B5EF4-FFF2-40B4-BE49-F238E27FC236}">
                <a16:creationId xmlns:a16="http://schemas.microsoft.com/office/drawing/2014/main" id="{23348F2E-56D7-4783-BAD3-21D3D207EEC0}"/>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926393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917987" y="1783601"/>
            <a:ext cx="482923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7985" y="2622290"/>
            <a:ext cx="482924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6381171" y="1783601"/>
            <a:ext cx="4884955"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81171" y="2619063"/>
            <a:ext cx="4878500"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7" name="TextBox 6">
            <a:extLst>
              <a:ext uri="{FF2B5EF4-FFF2-40B4-BE49-F238E27FC236}">
                <a16:creationId xmlns:a16="http://schemas.microsoft.com/office/drawing/2014/main" id="{CE63606E-E78E-4013-979D-EBC44B2578B0}"/>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3558760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922670" y="559400"/>
            <a:ext cx="4774509"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6519750" y="562026"/>
            <a:ext cx="4774509"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B77883EE-BF10-4465-BD1D-99F0789C4C25}"/>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83872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1031301" y="536673"/>
            <a:ext cx="10104435"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917986" y="4486019"/>
            <a:ext cx="10341685"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169028ED-E0C5-416B-96EC-0B000BC36B18}"/>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423315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9"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genbuffbacker.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2468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4" name="Picture 9" descr="MV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4096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DE86656-F913-40D1-8835-D9BB6D4A9EF4}"/>
              </a:ext>
            </a:extLst>
          </p:cNvPr>
          <p:cNvGrpSpPr/>
          <p:nvPr userDrawn="1"/>
        </p:nvGrpSpPr>
        <p:grpSpPr>
          <a:xfrm>
            <a:off x="0" y="6048948"/>
            <a:ext cx="12192000" cy="822900"/>
            <a:chOff x="0" y="5163405"/>
            <a:chExt cx="9144000" cy="822900"/>
          </a:xfrm>
        </p:grpSpPr>
        <p:sp>
          <p:nvSpPr>
            <p:cNvPr id="12" name="Google Shape;255;p40">
              <a:extLst>
                <a:ext uri="{FF2B5EF4-FFF2-40B4-BE49-F238E27FC236}">
                  <a16:creationId xmlns:a16="http://schemas.microsoft.com/office/drawing/2014/main" id="{1B1B75B1-CB3A-4318-BAEB-5C4786352F40}"/>
                </a:ext>
              </a:extLst>
            </p:cNvPr>
            <p:cNvSpPr txBox="1"/>
            <p:nvPr/>
          </p:nvSpPr>
          <p:spPr>
            <a:xfrm>
              <a:off x="0" y="5163405"/>
              <a:ext cx="9144000" cy="822900"/>
            </a:xfrm>
            <a:prstGeom prst="rect">
              <a:avLst/>
            </a:prstGeom>
            <a:gradFill>
              <a:gsLst>
                <a:gs pos="0">
                  <a:srgbClr val="231C34"/>
                </a:gs>
                <a:gs pos="100000">
                  <a:srgbClr val="737373"/>
                </a:gs>
              </a:gsLst>
              <a:lin ang="10800025" scaled="0"/>
            </a:gradFill>
            <a:ln>
              <a:noFill/>
            </a:ln>
          </p:spPr>
          <p:txBody>
            <a:bodyPr spcFirstLastPara="1" wrap="square" lIns="68575" tIns="34275" rIns="68575" bIns="34275" anchor="t" anchorCtr="0">
              <a:noAutofit/>
            </a:bodyPr>
            <a:lstStyle/>
            <a:p>
              <a:pPr>
                <a:spcBef>
                  <a:spcPts val="0"/>
                </a:spcBef>
                <a:spcAft>
                  <a:spcPts val="0"/>
                </a:spcAft>
              </a:pPr>
              <a:endParaRPr sz="1400">
                <a:solidFill>
                  <a:schemeClr val="dk1"/>
                </a:solidFill>
                <a:latin typeface="Calibri"/>
                <a:ea typeface="Calibri"/>
                <a:cs typeface="Calibri"/>
                <a:sym typeface="Calibri"/>
              </a:endParaRPr>
            </a:p>
          </p:txBody>
        </p:sp>
        <p:pic>
          <p:nvPicPr>
            <p:cNvPr id="13" name="Google Shape;256;p40">
              <a:extLst>
                <a:ext uri="{FF2B5EF4-FFF2-40B4-BE49-F238E27FC236}">
                  <a16:creationId xmlns:a16="http://schemas.microsoft.com/office/drawing/2014/main" id="{F11AB6ED-0A9E-4B06-B554-40C527A385A6}"/>
                </a:ext>
              </a:extLst>
            </p:cNvPr>
            <p:cNvPicPr preferRelativeResize="0"/>
            <p:nvPr/>
          </p:nvPicPr>
          <p:blipFill>
            <a:blip r:embed="rId16">
              <a:alphaModFix/>
            </a:blip>
            <a:stretch>
              <a:fillRect/>
            </a:stretch>
          </p:blipFill>
          <p:spPr>
            <a:xfrm>
              <a:off x="5821913" y="5295543"/>
              <a:ext cx="3163799" cy="587456"/>
            </a:xfrm>
            <a:prstGeom prst="rect">
              <a:avLst/>
            </a:prstGeom>
            <a:noFill/>
            <a:ln>
              <a:noFill/>
            </a:ln>
          </p:spPr>
        </p:pic>
      </p:grpSp>
      <p:sp>
        <p:nvSpPr>
          <p:cNvPr id="4" name="Date Placeholder 3"/>
          <p:cNvSpPr>
            <a:spLocks noGrp="1"/>
          </p:cNvSpPr>
          <p:nvPr>
            <p:ph type="dt" sz="half" idx="2"/>
          </p:nvPr>
        </p:nvSpPr>
        <p:spPr>
          <a:xfrm>
            <a:off x="476616" y="6411287"/>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10DA1A4F-3D9D-4EC4-B0B1-93E85D9B25FE}" type="datetime1">
              <a:rPr lang="en-US" smtClean="0"/>
              <a:t>9/26/2022</a:t>
            </a:fld>
            <a:endParaRPr lang="en-US" dirty="0"/>
          </a:p>
        </p:txBody>
      </p:sp>
      <p:sp>
        <p:nvSpPr>
          <p:cNvPr id="6" name="Slide Number Placeholder 5"/>
          <p:cNvSpPr>
            <a:spLocks noGrp="1"/>
          </p:cNvSpPr>
          <p:nvPr>
            <p:ph type="sldNum" sz="quarter" idx="4"/>
          </p:nvPr>
        </p:nvSpPr>
        <p:spPr>
          <a:xfrm>
            <a:off x="5994400" y="6400801"/>
            <a:ext cx="647152" cy="31201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spTree>
    <p:extLst>
      <p:ext uri="{BB962C8B-B14F-4D97-AF65-F5344CB8AC3E}">
        <p14:creationId xmlns:p14="http://schemas.microsoft.com/office/powerpoint/2010/main" val="413185933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61" r:id="rId14"/>
  </p:sldLayoutIdLst>
  <p:hf hdr="0" ftr="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buzzfeednews.com/article/craigsilverman/viral-fake-election-news-outperformed-real-news-on-facebook" TargetMode="Externa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hyperlink" Target="https://en.wikipedia.org/wiki/Informating"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science.sciencemag.org/content/early/2020/05/11/science.abb9045" TargetMode="External"/><Relationship Id="rId2" Type="http://schemas.openxmlformats.org/officeDocument/2006/relationships/hyperlink" Target="https://en.wikipedia.org/wiki/Republic_(Plato)"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hyperlink" Target="https://www.bibsonomy.org/bibtex/263868097d6e1998de3d88fcbb7670ca6/sb3000"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15068" y="5638800"/>
            <a:ext cx="9067800" cy="1295400"/>
          </a:xfrm>
        </p:spPr>
        <p:txBody>
          <a:bodyPr/>
          <a:lstStyle/>
          <a:p>
            <a:pPr algn="ctr"/>
            <a:r>
              <a:rPr lang="en-US" sz="1800" b="1" dirty="0">
                <a:solidFill>
                  <a:schemeClr val="tx1"/>
                </a:solidFill>
                <a:latin typeface="Times New Roman" panose="02020603050405020304" pitchFamily="18" charset="0"/>
                <a:cs typeface="Times New Roman" panose="02020603050405020304" pitchFamily="18" charset="0"/>
              </a:rPr>
              <a:t>Brian Wright</a:t>
            </a:r>
          </a:p>
          <a:p>
            <a:pPr algn="ctr"/>
            <a:r>
              <a:rPr lang="en-US" sz="1800" b="1" dirty="0">
                <a:solidFill>
                  <a:schemeClr val="tx1"/>
                </a:solidFill>
                <a:latin typeface="Times New Roman" panose="02020603050405020304" pitchFamily="18" charset="0"/>
                <a:cs typeface="Times New Roman" panose="02020603050405020304" pitchFamily="18" charset="0"/>
              </a:rPr>
              <a:t>brianwright@virginia.edu</a:t>
            </a:r>
          </a:p>
        </p:txBody>
      </p:sp>
      <p:pic>
        <p:nvPicPr>
          <p:cNvPr id="5" name="Picture 4" descr="A picture containing drawing, device&#10;&#10;Description automatically generated">
            <a:extLst>
              <a:ext uri="{FF2B5EF4-FFF2-40B4-BE49-F238E27FC236}">
                <a16:creationId xmlns:a16="http://schemas.microsoft.com/office/drawing/2014/main" id="{70AF1181-7012-49F2-A920-08FF36CE4E7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562100" y="762000"/>
            <a:ext cx="9144000" cy="2590800"/>
          </a:xfrm>
          <a:prstGeom prst="rect">
            <a:avLst/>
          </a:prstGeom>
        </p:spPr>
      </p:pic>
      <p:sp>
        <p:nvSpPr>
          <p:cNvPr id="4" name="TextBox 3">
            <a:extLst>
              <a:ext uri="{FF2B5EF4-FFF2-40B4-BE49-F238E27FC236}">
                <a16:creationId xmlns:a16="http://schemas.microsoft.com/office/drawing/2014/main" id="{7B5A55DD-1220-4E7C-8864-A4A413D47671}"/>
              </a:ext>
            </a:extLst>
          </p:cNvPr>
          <p:cNvSpPr txBox="1"/>
          <p:nvPr/>
        </p:nvSpPr>
        <p:spPr>
          <a:xfrm>
            <a:off x="1676400" y="3733801"/>
            <a:ext cx="8731514" cy="1200329"/>
          </a:xfrm>
          <a:prstGeom prst="rect">
            <a:avLst/>
          </a:prstGeom>
          <a:noFill/>
        </p:spPr>
        <p:txBody>
          <a:bodyPr wrap="square" rtlCol="0">
            <a:spAutoFit/>
          </a:bodyPr>
          <a:lstStyle/>
          <a:p>
            <a:pPr lvl="1" algn="ctr">
              <a:defRPr/>
            </a:pPr>
            <a:r>
              <a:rPr lang="en-US" sz="2400" dirty="0">
                <a:latin typeface="Book Antiqua" charset="0"/>
              </a:rPr>
              <a:t>Defining a Field, a School and a Curriculum</a:t>
            </a:r>
          </a:p>
          <a:p>
            <a:pPr lvl="1" algn="ctr">
              <a:defRPr/>
            </a:pPr>
            <a:endParaRPr lang="en-US" sz="2400" dirty="0">
              <a:latin typeface="Book Antiqua" charset="0"/>
            </a:endParaRPr>
          </a:p>
          <a:p>
            <a:pPr lvl="1" algn="ctr">
              <a:defRPr/>
            </a:pPr>
            <a:r>
              <a:rPr lang="en-US" sz="2400" b="1" dirty="0">
                <a:latin typeface="Book Antiqua" charset="0"/>
              </a:rPr>
              <a:t>Walk Around Get to Know Each Other – 5 Minutes </a:t>
            </a:r>
          </a:p>
        </p:txBody>
      </p:sp>
    </p:spTree>
    <p:extLst>
      <p:ext uri="{BB962C8B-B14F-4D97-AF65-F5344CB8AC3E}">
        <p14:creationId xmlns:p14="http://schemas.microsoft.com/office/powerpoint/2010/main" val="284733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5" name="TextBox 4"/>
          <p:cNvSpPr txBox="1"/>
          <p:nvPr/>
        </p:nvSpPr>
        <p:spPr>
          <a:xfrm>
            <a:off x="304800" y="251233"/>
            <a:ext cx="11229975" cy="6001643"/>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Machine Learning detected the pattern and optimized for it, its that simple.</a:t>
            </a:r>
          </a:p>
          <a:p>
            <a:endParaRPr lang="en-US"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Also, a perfect feeder system to how our brains interact information…</a:t>
            </a:r>
          </a:p>
        </p:txBody>
      </p:sp>
      <p:pic>
        <p:nvPicPr>
          <p:cNvPr id="7" name="Picture 6" descr="Chart, line chart, histogram">
            <a:extLst>
              <a:ext uri="{FF2B5EF4-FFF2-40B4-BE49-F238E27FC236}">
                <a16:creationId xmlns:a16="http://schemas.microsoft.com/office/drawing/2014/main" id="{0976947C-51E1-1565-6511-A03B5A697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524000"/>
            <a:ext cx="8839200" cy="3175289"/>
          </a:xfrm>
          <a:prstGeom prst="rect">
            <a:avLst/>
          </a:prstGeom>
        </p:spPr>
      </p:pic>
      <p:sp>
        <p:nvSpPr>
          <p:cNvPr id="8" name="TextBox 7">
            <a:extLst>
              <a:ext uri="{FF2B5EF4-FFF2-40B4-BE49-F238E27FC236}">
                <a16:creationId xmlns:a16="http://schemas.microsoft.com/office/drawing/2014/main" id="{8C313CAE-EA26-826E-2D51-6F21DF1642DE}"/>
              </a:ext>
            </a:extLst>
          </p:cNvPr>
          <p:cNvSpPr txBox="1"/>
          <p:nvPr/>
        </p:nvSpPr>
        <p:spPr>
          <a:xfrm>
            <a:off x="2476500" y="4868566"/>
            <a:ext cx="7239000" cy="230832"/>
          </a:xfrm>
          <a:prstGeom prst="rect">
            <a:avLst/>
          </a:prstGeom>
          <a:noFill/>
        </p:spPr>
        <p:txBody>
          <a:bodyPr wrap="square" rtlCol="0">
            <a:spAutoFit/>
          </a:bodyPr>
          <a:lstStyle/>
          <a:p>
            <a:r>
              <a:rPr lang="en-US" sz="900" dirty="0"/>
              <a:t>Source: https://www.qwant.com/?client=ext-firefox-sb&amp;t=images&amp;q=normal+distribution&amp;o=0%3A0867C7A9CC1F9B31D9BB2B0D06B41B90CECAFC90</a:t>
            </a:r>
          </a:p>
        </p:txBody>
      </p:sp>
    </p:spTree>
    <p:extLst>
      <p:ext uri="{BB962C8B-B14F-4D97-AF65-F5344CB8AC3E}">
        <p14:creationId xmlns:p14="http://schemas.microsoft.com/office/powerpoint/2010/main" val="292126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A3C205-AD30-F9C5-5C6E-09E1C5DA3C94}"/>
              </a:ext>
            </a:extLst>
          </p:cNvPr>
          <p:cNvPicPr>
            <a:picLocks noChangeAspect="1"/>
          </p:cNvPicPr>
          <p:nvPr/>
        </p:nvPicPr>
        <p:blipFill>
          <a:blip r:embed="rId2"/>
          <a:stretch>
            <a:fillRect/>
          </a:stretch>
        </p:blipFill>
        <p:spPr>
          <a:xfrm>
            <a:off x="0" y="0"/>
            <a:ext cx="7275268" cy="6858000"/>
          </a:xfrm>
          <a:prstGeom prst="rect">
            <a:avLst/>
          </a:prstGeom>
        </p:spPr>
      </p:pic>
      <p:sp>
        <p:nvSpPr>
          <p:cNvPr id="5" name="TextBox 4">
            <a:extLst>
              <a:ext uri="{FF2B5EF4-FFF2-40B4-BE49-F238E27FC236}">
                <a16:creationId xmlns:a16="http://schemas.microsoft.com/office/drawing/2014/main" id="{B142AE89-9259-B9D7-BD66-04C5D63F2BED}"/>
              </a:ext>
            </a:extLst>
          </p:cNvPr>
          <p:cNvSpPr txBox="1"/>
          <p:nvPr/>
        </p:nvSpPr>
        <p:spPr>
          <a:xfrm>
            <a:off x="7162800" y="304800"/>
            <a:ext cx="4648200" cy="535531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Meta-Analysis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50 Studies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37,798 individuals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Mean age – 24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Gender – 56% Female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July 2020 – 4 Billion user of Social Media </a:t>
            </a:r>
          </a:p>
          <a:p>
            <a:r>
              <a:rPr lang="en-US" dirty="0">
                <a:latin typeface="Times New Roman" panose="02020603050405020304" pitchFamily="18" charset="0"/>
                <a:cs typeface="Times New Roman" panose="02020603050405020304" pitchFamily="18" charset="0"/>
              </a:rPr>
              <a:t>2 billion on Facebook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Very Severe – 200 Million </a:t>
            </a:r>
          </a:p>
          <a:p>
            <a:r>
              <a:rPr lang="en-US" dirty="0">
                <a:latin typeface="Times New Roman" panose="02020603050405020304" pitchFamily="18" charset="0"/>
                <a:cs typeface="Times New Roman" panose="02020603050405020304" pitchFamily="18" charset="0"/>
              </a:rPr>
              <a:t>Severe – 520 Million</a:t>
            </a:r>
          </a:p>
          <a:p>
            <a:r>
              <a:rPr lang="en-US" dirty="0">
                <a:latin typeface="Times New Roman" panose="02020603050405020304" pitchFamily="18" charset="0"/>
                <a:cs typeface="Times New Roman" panose="02020603050405020304" pitchFamily="18" charset="0"/>
              </a:rPr>
              <a:t>Moderate to Severe – 1 billion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Almost half of all social media user could be moderately to severely addicted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Source: </a:t>
            </a:r>
            <a:r>
              <a:rPr lang="en-US" sz="900" dirty="0">
                <a:latin typeface="Times New Roman" panose="02020603050405020304" pitchFamily="18" charset="0"/>
                <a:cs typeface="Times New Roman" panose="02020603050405020304" pitchFamily="18" charset="0"/>
              </a:rPr>
              <a:t>Cecilia Cheng, Yan-</a:t>
            </a:r>
            <a:r>
              <a:rPr lang="en-US" sz="900" dirty="0" err="1">
                <a:latin typeface="Times New Roman" panose="02020603050405020304" pitchFamily="18" charset="0"/>
                <a:cs typeface="Times New Roman" panose="02020603050405020304" pitchFamily="18" charset="0"/>
              </a:rPr>
              <a:t>ching</a:t>
            </a:r>
            <a:r>
              <a:rPr lang="en-US" sz="900" dirty="0">
                <a:latin typeface="Times New Roman" panose="02020603050405020304" pitchFamily="18" charset="0"/>
                <a:cs typeface="Times New Roman" panose="02020603050405020304" pitchFamily="18" charset="0"/>
              </a:rPr>
              <a:t> Lau, Linus Chan, Jeremy W. </a:t>
            </a:r>
            <a:r>
              <a:rPr lang="en-US" sz="900" dirty="0" err="1">
                <a:latin typeface="Times New Roman" panose="02020603050405020304" pitchFamily="18" charset="0"/>
                <a:cs typeface="Times New Roman" panose="02020603050405020304" pitchFamily="18" charset="0"/>
              </a:rPr>
              <a:t>Luk</a:t>
            </a:r>
            <a:r>
              <a:rPr lang="en-US" sz="900" dirty="0">
                <a:latin typeface="Times New Roman" panose="02020603050405020304" pitchFamily="18" charset="0"/>
                <a:cs typeface="Times New Roman" panose="02020603050405020304" pitchFamily="18" charset="0"/>
              </a:rPr>
              <a:t>,</a:t>
            </a:r>
          </a:p>
          <a:p>
            <a:r>
              <a:rPr lang="en-US" sz="900" dirty="0">
                <a:latin typeface="Times New Roman" panose="02020603050405020304" pitchFamily="18" charset="0"/>
                <a:cs typeface="Times New Roman" panose="02020603050405020304" pitchFamily="18" charset="0"/>
              </a:rPr>
              <a:t>Prevalence of social media addiction across 32 nations: Meta-analysis with subgroup analysis of classification schemes and cultural values, Addictive Behaviors, Volume 117, 2021, 106845, ISSN 0306-4603, https://doi.org/10.1016/j.addbeh.2021.106845</a:t>
            </a:r>
          </a:p>
        </p:txBody>
      </p:sp>
    </p:spTree>
    <p:extLst>
      <p:ext uri="{BB962C8B-B14F-4D97-AF65-F5344CB8AC3E}">
        <p14:creationId xmlns:p14="http://schemas.microsoft.com/office/powerpoint/2010/main" val="41450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7" end="7"/>
                                            </p:txEl>
                                          </p:spTgt>
                                        </p:tgtEl>
                                        <p:attrNameLst>
                                          <p:attrName>style.visibility</p:attrName>
                                        </p:attrNameLst>
                                      </p:cBhvr>
                                      <p:to>
                                        <p:strVal val="visible"/>
                                      </p:to>
                                    </p:set>
                                    <p:animEffect transition="in" filter="fade">
                                      <p:cBhvr>
                                        <p:cTn id="10" dur="500"/>
                                        <p:tgtEl>
                                          <p:spTgt spid="5">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animEffect transition="in" filter="fade">
                                      <p:cBhvr>
                                        <p:cTn id="15" dur="500"/>
                                        <p:tgtEl>
                                          <p:spTgt spid="5">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0" end="10"/>
                                            </p:txEl>
                                          </p:spTgt>
                                        </p:tgtEl>
                                        <p:attrNameLst>
                                          <p:attrName>style.visibility</p:attrName>
                                        </p:attrNameLst>
                                      </p:cBhvr>
                                      <p:to>
                                        <p:strVal val="visible"/>
                                      </p:to>
                                    </p:set>
                                    <p:animEffect transition="in" filter="fade">
                                      <p:cBhvr>
                                        <p:cTn id="18" dur="500"/>
                                        <p:tgtEl>
                                          <p:spTgt spid="5">
                                            <p:txEl>
                                              <p:pRg st="10" end="1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animEffect transition="in" filter="fade">
                                      <p:cBhvr>
                                        <p:cTn id="21" dur="500"/>
                                        <p:tgtEl>
                                          <p:spTgt spid="5">
                                            <p:txEl>
                                              <p:pRg st="11" end="1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13" end="13"/>
                                            </p:txEl>
                                          </p:spTgt>
                                        </p:tgtEl>
                                        <p:attrNameLst>
                                          <p:attrName>style.visibility</p:attrName>
                                        </p:attrNameLst>
                                      </p:cBhvr>
                                      <p:to>
                                        <p:strVal val="visible"/>
                                      </p:to>
                                    </p:set>
                                    <p:animEffect transition="in" filter="fade">
                                      <p:cBhvr>
                                        <p:cTn id="26" dur="500"/>
                                        <p:tgtEl>
                                          <p:spTgt spid="5">
                                            <p:txEl>
                                              <p:pRg st="13" end="1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15" end="15"/>
                                            </p:txEl>
                                          </p:spTgt>
                                        </p:tgtEl>
                                        <p:attrNameLst>
                                          <p:attrName>style.visibility</p:attrName>
                                        </p:attrNameLst>
                                      </p:cBhvr>
                                      <p:to>
                                        <p:strVal val="visible"/>
                                      </p:to>
                                    </p:set>
                                    <p:animEffect transition="in" filter="fade">
                                      <p:cBhvr>
                                        <p:cTn id="31" dur="500"/>
                                        <p:tgtEl>
                                          <p:spTgt spid="5">
                                            <p:txEl>
                                              <p:pRg st="15" end="1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16" end="16"/>
                                            </p:txEl>
                                          </p:spTgt>
                                        </p:tgtEl>
                                        <p:attrNameLst>
                                          <p:attrName>style.visibility</p:attrName>
                                        </p:attrNameLst>
                                      </p:cBhvr>
                                      <p:to>
                                        <p:strVal val="visible"/>
                                      </p:to>
                                    </p:set>
                                    <p:animEffect transition="in" filter="fade">
                                      <p:cBhvr>
                                        <p:cTn id="36"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BDA5B3-EC2A-069B-0CF0-068FE6B49CDA}"/>
              </a:ext>
            </a:extLst>
          </p:cNvPr>
          <p:cNvSpPr txBox="1"/>
          <p:nvPr/>
        </p:nvSpPr>
        <p:spPr>
          <a:xfrm>
            <a:off x="3810000" y="1219200"/>
            <a:ext cx="4686300" cy="1323439"/>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What else can go wrong….well</a:t>
            </a:r>
          </a:p>
        </p:txBody>
      </p:sp>
    </p:spTree>
    <p:extLst>
      <p:ext uri="{BB962C8B-B14F-4D97-AF65-F5344CB8AC3E}">
        <p14:creationId xmlns:p14="http://schemas.microsoft.com/office/powerpoint/2010/main" val="2397385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04951" y="0"/>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
        <p:nvSpPr>
          <p:cNvPr id="5" name="TextBox 4"/>
          <p:cNvSpPr txBox="1"/>
          <p:nvPr/>
        </p:nvSpPr>
        <p:spPr>
          <a:xfrm>
            <a:off x="128588" y="609600"/>
            <a:ext cx="11229975" cy="4031873"/>
          </a:xfrm>
          <a:prstGeom prst="rect">
            <a:avLst/>
          </a:prstGeom>
          <a:noFill/>
        </p:spPr>
        <p:txBody>
          <a:bodyPr wrap="square" rtlCol="0">
            <a:spAutoFit/>
          </a:bodyPr>
          <a:lstStyle/>
          <a:p>
            <a:pPr marL="342900" indent="-34290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Algos gone bad: </a:t>
            </a:r>
          </a:p>
          <a:p>
            <a:pPr marL="914400" lvl="1" indent="-457200">
              <a:buFont typeface="Courier New" panose="02070309020205020404" pitchFamily="49" charset="0"/>
              <a:buChar char="o"/>
            </a:pPr>
            <a:r>
              <a:rPr lang="en-US" sz="3200" dirty="0">
                <a:latin typeface="Times New Roman" panose="02020603050405020304" pitchFamily="18" charset="0"/>
                <a:cs typeface="Times New Roman" panose="02020603050405020304" pitchFamily="18" charset="0"/>
              </a:rPr>
              <a:t>Google’s Cloud Natural Language API was launched in 2016. In fall of 2017 Andrew Thompson from Motherboard Inc. experimented with the tool and discovered bias results. </a:t>
            </a:r>
          </a:p>
          <a:p>
            <a:pPr marL="914400" lvl="1" indent="-457200">
              <a:buFont typeface="Courier New" panose="02070309020205020404" pitchFamily="49" charset="0"/>
              <a:buChar char="o"/>
            </a:pPr>
            <a:r>
              <a:rPr lang="en-US" sz="3200" dirty="0">
                <a:latin typeface="Times New Roman" panose="02020603050405020304" pitchFamily="18" charset="0"/>
                <a:cs typeface="Times New Roman" panose="02020603050405020304" pitchFamily="18" charset="0"/>
              </a:rPr>
              <a:t>“I’m Christian” had positive results but, “I’m a Jew” and “I’m a gay black woman” resulted in negative results.</a:t>
            </a:r>
          </a:p>
          <a:p>
            <a:pPr marL="914400" lvl="1" indent="-457200">
              <a:buFont typeface="Courier New" panose="02070309020205020404" pitchFamily="49" charset="0"/>
              <a:buChar char="o"/>
            </a:pPr>
            <a:r>
              <a:rPr lang="en-US" sz="3200" dirty="0">
                <a:latin typeface="Times New Roman" panose="02020603050405020304" pitchFamily="18" charset="0"/>
                <a:cs typeface="Times New Roman" panose="02020603050405020304" pitchFamily="18" charset="0"/>
              </a:rPr>
              <a:t>Trained on news and social media data </a:t>
            </a:r>
          </a:p>
          <a:p>
            <a:pPr marL="457200" indent="-457200">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5520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9897" y="1785257"/>
            <a:ext cx="11120846" cy="1569660"/>
          </a:xfrm>
          <a:prstGeom prst="rect">
            <a:avLst/>
          </a:prstGeom>
          <a:noFill/>
        </p:spPr>
        <p:txBody>
          <a:bodyPr wrap="square" rtlCol="0">
            <a:spAutoFit/>
          </a:bodyPr>
          <a:lstStyle>
            <a:defPPr>
              <a:defRPr lang="en-US"/>
            </a:defPPr>
            <a:lvl1pPr marL="342900" indent="-342900">
              <a:buFont typeface="Wingdings" panose="05000000000000000000" pitchFamily="2" charset="2"/>
              <a:buChar char="Ø"/>
              <a:defRPr sz="2800">
                <a:latin typeface="Times New Roman" panose="02020603050405020304" pitchFamily="18" charset="0"/>
                <a:cs typeface="Times New Roman" panose="02020603050405020304" pitchFamily="18" charset="0"/>
              </a:defRPr>
            </a:lvl1pPr>
            <a:lvl2pPr marL="914400" lvl="1" indent="-457200">
              <a:buFont typeface="Courier New" panose="02070309020205020404" pitchFamily="49" charset="0"/>
              <a:buChar char="o"/>
              <a:defRPr sz="2800">
                <a:latin typeface="Times New Roman" panose="02020603050405020304" pitchFamily="18" charset="0"/>
                <a:cs typeface="Times New Roman" panose="02020603050405020304" pitchFamily="18" charset="0"/>
              </a:defRPr>
            </a:lvl2pPr>
          </a:lstStyle>
          <a:p>
            <a:pPr marL="0" indent="0" algn="ctr">
              <a:buNone/>
            </a:pPr>
            <a:r>
              <a:rPr lang="en-US" sz="3200" dirty="0"/>
              <a:t>From Google: “We dedicate a lot of effort to making sure the NLP API avoids bias, but we don’t always get it right. This is an example of one of those times, and we are </a:t>
            </a:r>
            <a:r>
              <a:rPr lang="en-US" sz="3200" b="1" dirty="0"/>
              <a:t>sorry</a:t>
            </a:r>
            <a:r>
              <a:rPr lang="en-US" sz="3200" dirty="0"/>
              <a:t>.” </a:t>
            </a:r>
            <a:r>
              <a:rPr lang="en-US" sz="3200" dirty="0">
                <a:sym typeface="Wingdings" panose="05000000000000000000" pitchFamily="2" charset="2"/>
              </a:rPr>
              <a:t></a:t>
            </a:r>
            <a:endParaRPr lang="en-US" sz="3200" dirty="0"/>
          </a:p>
        </p:txBody>
      </p:sp>
      <p:sp>
        <p:nvSpPr>
          <p:cNvPr id="5" name="TextBox 4"/>
          <p:cNvSpPr txBox="1"/>
          <p:nvPr/>
        </p:nvSpPr>
        <p:spPr>
          <a:xfrm>
            <a:off x="1496242" y="-8709"/>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Tree>
    <p:extLst>
      <p:ext uri="{BB962C8B-B14F-4D97-AF65-F5344CB8AC3E}">
        <p14:creationId xmlns:p14="http://schemas.microsoft.com/office/powerpoint/2010/main" val="3998810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04951" y="0"/>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
        <p:nvSpPr>
          <p:cNvPr id="5" name="TextBox 4"/>
          <p:cNvSpPr txBox="1"/>
          <p:nvPr/>
        </p:nvSpPr>
        <p:spPr>
          <a:xfrm>
            <a:off x="152400" y="304800"/>
            <a:ext cx="11229975" cy="5755422"/>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Example: </a:t>
            </a:r>
          </a:p>
          <a:p>
            <a:pPr marL="800100" lvl="1" indent="-3429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 Amazon Recruiting Engine</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Used an AI tool to give candidates a score from one to five stars based on resumes. </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“They (Amazon) literally wanted it to be an engine where I’m going to give you 100 resumes, and it will spit out the top five, and we’ll hire those.”</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The problem was that data was used from 10 years of hiring that was mostly men, so the ML tool systematically scored women lower </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Amazon just this year abandoned the project because it couldn’t be proven reliable. </a:t>
            </a:r>
          </a:p>
          <a:p>
            <a:pPr marL="457200" indent="-457200">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6613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04951" y="0"/>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
        <p:nvSpPr>
          <p:cNvPr id="5" name="TextBox 4"/>
          <p:cNvSpPr txBox="1"/>
          <p:nvPr/>
        </p:nvSpPr>
        <p:spPr>
          <a:xfrm>
            <a:off x="152400" y="304800"/>
            <a:ext cx="11229975" cy="4832092"/>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Facebook </a:t>
            </a:r>
          </a:p>
          <a:p>
            <a:pPr marL="914400" lvl="1"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Spread of Fake News </a:t>
            </a: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source: </a:t>
            </a:r>
            <a:r>
              <a:rPr lang="en-US" sz="1400" dirty="0">
                <a:latin typeface="Times New Roman" panose="02020603050405020304" pitchFamily="18" charset="0"/>
                <a:cs typeface="Times New Roman" panose="02020603050405020304" pitchFamily="18" charset="0"/>
                <a:hlinkClick r:id="rId2"/>
              </a:rPr>
              <a:t>https://www.buzzfeednews.com/article/craigsilverman/viral-fake-election-news-outperformed-real-news-on-facebook</a:t>
            </a:r>
            <a:endParaRPr lang="en-US" sz="14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Myanmar Genocide  </a:t>
            </a:r>
          </a:p>
        </p:txBody>
      </p:sp>
      <p:pic>
        <p:nvPicPr>
          <p:cNvPr id="3" name="Picture 2">
            <a:extLst>
              <a:ext uri="{FF2B5EF4-FFF2-40B4-BE49-F238E27FC236}">
                <a16:creationId xmlns:a16="http://schemas.microsoft.com/office/drawing/2014/main" id="{2835BE75-B859-2E2C-3428-2E3A98E2CC7D}"/>
              </a:ext>
            </a:extLst>
          </p:cNvPr>
          <p:cNvPicPr>
            <a:picLocks noChangeAspect="1"/>
          </p:cNvPicPr>
          <p:nvPr/>
        </p:nvPicPr>
        <p:blipFill>
          <a:blip r:embed="rId3"/>
          <a:stretch>
            <a:fillRect/>
          </a:stretch>
        </p:blipFill>
        <p:spPr>
          <a:xfrm>
            <a:off x="1676400" y="5027498"/>
            <a:ext cx="7503490" cy="1624924"/>
          </a:xfrm>
          <a:prstGeom prst="rect">
            <a:avLst/>
          </a:prstGeom>
        </p:spPr>
      </p:pic>
      <p:pic>
        <p:nvPicPr>
          <p:cNvPr id="7" name="Picture 6">
            <a:extLst>
              <a:ext uri="{FF2B5EF4-FFF2-40B4-BE49-F238E27FC236}">
                <a16:creationId xmlns:a16="http://schemas.microsoft.com/office/drawing/2014/main" id="{2C4A2B7D-6667-4FA9-46B8-CA53E827CB49}"/>
              </a:ext>
            </a:extLst>
          </p:cNvPr>
          <p:cNvPicPr>
            <a:picLocks noChangeAspect="1"/>
          </p:cNvPicPr>
          <p:nvPr/>
        </p:nvPicPr>
        <p:blipFill>
          <a:blip r:embed="rId4"/>
          <a:stretch>
            <a:fillRect/>
          </a:stretch>
        </p:blipFill>
        <p:spPr>
          <a:xfrm>
            <a:off x="1067387" y="1219200"/>
            <a:ext cx="9399999" cy="2635668"/>
          </a:xfrm>
          <a:prstGeom prst="rect">
            <a:avLst/>
          </a:prstGeom>
        </p:spPr>
      </p:pic>
      <p:sp>
        <p:nvSpPr>
          <p:cNvPr id="8" name="TextBox 7">
            <a:extLst>
              <a:ext uri="{FF2B5EF4-FFF2-40B4-BE49-F238E27FC236}">
                <a16:creationId xmlns:a16="http://schemas.microsoft.com/office/drawing/2014/main" id="{0B5258CA-DB23-49A3-B865-676796446AC4}"/>
              </a:ext>
            </a:extLst>
          </p:cNvPr>
          <p:cNvSpPr txBox="1"/>
          <p:nvPr/>
        </p:nvSpPr>
        <p:spPr>
          <a:xfrm>
            <a:off x="3575533" y="6461922"/>
            <a:ext cx="6705600" cy="381000"/>
          </a:xfrm>
          <a:prstGeom prst="rect">
            <a:avLst/>
          </a:prstGeom>
          <a:noFill/>
        </p:spPr>
        <p:txBody>
          <a:bodyPr wrap="square" rtlCol="0">
            <a:spAutoFit/>
          </a:bodyPr>
          <a:lstStyle/>
          <a:p>
            <a:r>
              <a:rPr lang="en-US" dirty="0"/>
              <a:t>Source: Time.com</a:t>
            </a:r>
          </a:p>
        </p:txBody>
      </p:sp>
    </p:spTree>
    <p:extLst>
      <p:ext uri="{BB962C8B-B14F-4D97-AF65-F5344CB8AC3E}">
        <p14:creationId xmlns:p14="http://schemas.microsoft.com/office/powerpoint/2010/main" val="411400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80A0F230-09B9-052B-4A50-E074A023B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0"/>
            <a:ext cx="9601200" cy="6014884"/>
          </a:xfrm>
          <a:prstGeom prst="rect">
            <a:avLst/>
          </a:prstGeom>
        </p:spPr>
      </p:pic>
    </p:spTree>
    <p:extLst>
      <p:ext uri="{BB962C8B-B14F-4D97-AF65-F5344CB8AC3E}">
        <p14:creationId xmlns:p14="http://schemas.microsoft.com/office/powerpoint/2010/main" val="1376573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3B883B-DC0B-9CEE-D839-CA06147FD3AD}"/>
              </a:ext>
            </a:extLst>
          </p:cNvPr>
          <p:cNvSpPr>
            <a:spLocks noGrp="1"/>
          </p:cNvSpPr>
          <p:nvPr>
            <p:ph type="sldNum" sz="quarter" idx="12"/>
          </p:nvPr>
        </p:nvSpPr>
        <p:spPr/>
        <p:txBody>
          <a:bodyPr/>
          <a:lstStyle/>
          <a:p>
            <a:fld id="{5ACD0CF0-90CC-9C41-A77B-2776398A8C8B}" type="slidenum">
              <a:rPr lang="en-US" smtClean="0"/>
              <a:pPr/>
              <a:t>18</a:t>
            </a:fld>
            <a:endParaRPr lang="en-US"/>
          </a:p>
        </p:txBody>
      </p:sp>
      <p:sp>
        <p:nvSpPr>
          <p:cNvPr id="5" name="TextBox 4">
            <a:extLst>
              <a:ext uri="{FF2B5EF4-FFF2-40B4-BE49-F238E27FC236}">
                <a16:creationId xmlns:a16="http://schemas.microsoft.com/office/drawing/2014/main" id="{72CCB244-B871-7942-DC80-B54FE64CC5D6}"/>
              </a:ext>
            </a:extLst>
          </p:cNvPr>
          <p:cNvSpPr txBox="1"/>
          <p:nvPr/>
        </p:nvSpPr>
        <p:spPr>
          <a:xfrm>
            <a:off x="2857500" y="1143000"/>
            <a:ext cx="6477000" cy="1077218"/>
          </a:xfrm>
          <a:prstGeom prst="rect">
            <a:avLst/>
          </a:prstGeom>
          <a:noFill/>
        </p:spPr>
        <p:txBody>
          <a:bodyPr wrap="square" rtlCol="0">
            <a:spAutoFit/>
          </a:bodyPr>
          <a:lstStyle/>
          <a:p>
            <a:pPr lvl="1" algn="ctr">
              <a:defRPr/>
            </a:pPr>
            <a:r>
              <a:rPr lang="en-US" sz="3200" b="1" dirty="0">
                <a:latin typeface="Book Antiqua" charset="0"/>
              </a:rPr>
              <a:t>Data Literacy = Digital Society Literacy</a:t>
            </a:r>
          </a:p>
        </p:txBody>
      </p:sp>
    </p:spTree>
    <p:extLst>
      <p:ext uri="{BB962C8B-B14F-4D97-AF65-F5344CB8AC3E}">
        <p14:creationId xmlns:p14="http://schemas.microsoft.com/office/powerpoint/2010/main" val="193713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C2A5F3-EA01-E2CF-3915-6C2B80796EE1}"/>
              </a:ext>
            </a:extLst>
          </p:cNvPr>
          <p:cNvSpPr>
            <a:spLocks noGrp="1"/>
          </p:cNvSpPr>
          <p:nvPr>
            <p:ph type="sldNum" sz="quarter" idx="12"/>
          </p:nvPr>
        </p:nvSpPr>
        <p:spPr/>
        <p:txBody>
          <a:bodyPr/>
          <a:lstStyle/>
          <a:p>
            <a:fld id="{5ACD0CF0-90CC-9C41-A77B-2776398A8C8B}" type="slidenum">
              <a:rPr lang="en-US" smtClean="0"/>
              <a:pPr/>
              <a:t>19</a:t>
            </a:fld>
            <a:endParaRPr lang="en-US"/>
          </a:p>
        </p:txBody>
      </p:sp>
      <p:sp>
        <p:nvSpPr>
          <p:cNvPr id="5" name="TextBox 4">
            <a:extLst>
              <a:ext uri="{FF2B5EF4-FFF2-40B4-BE49-F238E27FC236}">
                <a16:creationId xmlns:a16="http://schemas.microsoft.com/office/drawing/2014/main" id="{D57ACBE8-17D6-DA8D-7EDC-3E943E00ACB2}"/>
              </a:ext>
            </a:extLst>
          </p:cNvPr>
          <p:cNvSpPr txBox="1"/>
          <p:nvPr/>
        </p:nvSpPr>
        <p:spPr>
          <a:xfrm>
            <a:off x="2851920" y="1066800"/>
            <a:ext cx="6248400"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Modern Economy </a:t>
            </a:r>
          </a:p>
        </p:txBody>
      </p:sp>
    </p:spTree>
    <p:extLst>
      <p:ext uri="{BB962C8B-B14F-4D97-AF65-F5344CB8AC3E}">
        <p14:creationId xmlns:p14="http://schemas.microsoft.com/office/powerpoint/2010/main" val="2927712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4969-3BF7-4344-8146-44FF0A692B62}"/>
              </a:ext>
            </a:extLst>
          </p:cNvPr>
          <p:cNvSpPr>
            <a:spLocks noGrp="1"/>
          </p:cNvSpPr>
          <p:nvPr>
            <p:ph type="title"/>
          </p:nvPr>
        </p:nvSpPr>
        <p:spPr>
          <a:xfrm>
            <a:off x="2590800" y="152400"/>
            <a:ext cx="7010400" cy="5410200"/>
          </a:xfrm>
        </p:spPr>
        <p:txBody>
          <a:bodyPr>
            <a:noAutofit/>
          </a:bodyPr>
          <a:lstStyle/>
          <a:p>
            <a:r>
              <a:rPr lang="en-US" sz="1900" dirty="0">
                <a:latin typeface="Times New Roman" panose="02020603050405020304" pitchFamily="18" charset="0"/>
                <a:cs typeface="Times New Roman" panose="02020603050405020304" pitchFamily="18" charset="0"/>
              </a:rPr>
              <a:t>Brian Wright</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Assistant Professor</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Director for Undergrad Programs</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University of Virginia</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PhD: Higher Education Administration</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Economics, Public Policy</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Founded the DS Program at GWU</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Founded the DSI at GWU</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Founded(</a:t>
            </a:r>
            <a:r>
              <a:rPr lang="en-US" sz="1900" dirty="0" err="1">
                <a:latin typeface="Times New Roman" panose="02020603050405020304" pitchFamily="18" charset="0"/>
                <a:cs typeface="Times New Roman" panose="02020603050405020304" pitchFamily="18" charset="0"/>
              </a:rPr>
              <a:t>ing</a:t>
            </a:r>
            <a:r>
              <a:rPr lang="en-US" sz="1900" dirty="0">
                <a:latin typeface="Times New Roman" panose="02020603050405020304" pitchFamily="18" charset="0"/>
                <a:cs typeface="Times New Roman" panose="02020603050405020304" pitchFamily="18" charset="0"/>
              </a:rPr>
              <a:t>) UVA’s Undergraduate Programs</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Chief Data Scientist – Small Consultancy</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Worked in Defense Consulting for 10 years</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Board Member for DC Data Community – 30k Members</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02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2490" y="138356"/>
            <a:ext cx="7756263" cy="661744"/>
          </a:xfrm>
        </p:spPr>
        <p:txBody>
          <a:bodyPr/>
          <a:lstStyle/>
          <a:p>
            <a:r>
              <a:rPr lang="en-US" sz="3200" dirty="0"/>
              <a:t>Knowledge Economy?</a:t>
            </a:r>
          </a:p>
        </p:txBody>
      </p:sp>
      <p:sp>
        <p:nvSpPr>
          <p:cNvPr id="6" name="Title 1"/>
          <p:cNvSpPr txBox="1">
            <a:spLocks/>
          </p:cNvSpPr>
          <p:nvPr/>
        </p:nvSpPr>
        <p:spPr>
          <a:xfrm>
            <a:off x="1944442" y="2519976"/>
            <a:ext cx="8597150" cy="1574352"/>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0" dirty="0">
                <a:solidFill>
                  <a:schemeClr val="tx1"/>
                </a:solidFill>
              </a:rPr>
              <a:t>The value of a company or organization's </a:t>
            </a:r>
            <a:r>
              <a:rPr lang="en-US" sz="2400" dirty="0">
                <a:solidFill>
                  <a:schemeClr val="tx1"/>
                </a:solidFill>
              </a:rPr>
              <a:t>employee knowledge</a:t>
            </a:r>
            <a:r>
              <a:rPr lang="en-US" sz="2400" b="0" dirty="0">
                <a:solidFill>
                  <a:schemeClr val="tx1"/>
                </a:solidFill>
              </a:rPr>
              <a:t>, business training and any proprietary information that may provide the company with a competitive advantage. </a:t>
            </a:r>
            <a:br>
              <a:rPr lang="en-US" sz="2400" b="0" dirty="0"/>
            </a:br>
            <a:br>
              <a:rPr lang="en-US" sz="2400" b="0" dirty="0"/>
            </a:br>
            <a:endParaRPr lang="en-US" sz="2400" dirty="0"/>
          </a:p>
        </p:txBody>
      </p:sp>
      <p:sp>
        <p:nvSpPr>
          <p:cNvPr id="7" name="Title 1"/>
          <p:cNvSpPr txBox="1">
            <a:spLocks/>
          </p:cNvSpPr>
          <p:nvPr/>
        </p:nvSpPr>
        <p:spPr>
          <a:xfrm>
            <a:off x="2364887" y="1941756"/>
            <a:ext cx="7756263" cy="661744"/>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Intellectual Capital?</a:t>
            </a:r>
          </a:p>
        </p:txBody>
      </p:sp>
      <p:sp>
        <p:nvSpPr>
          <p:cNvPr id="9" name="Rectangle 8"/>
          <p:cNvSpPr/>
          <p:nvPr/>
        </p:nvSpPr>
        <p:spPr>
          <a:xfrm>
            <a:off x="1944442" y="696484"/>
            <a:ext cx="7822806" cy="914400"/>
          </a:xfrm>
          <a:prstGeom prst="rect">
            <a:avLst/>
          </a:prstGeom>
        </p:spPr>
        <p:txBody>
          <a:bodyPr/>
          <a:lstStyle/>
          <a:p>
            <a:pPr algn="ctr"/>
            <a:r>
              <a:rPr lang="en-US" sz="2400" dirty="0">
                <a:latin typeface="Arial"/>
                <a:cs typeface="Arial"/>
              </a:rPr>
              <a:t>A system of consumption and production that is predicated on </a:t>
            </a:r>
            <a:r>
              <a:rPr lang="en-US" sz="2400" b="1" dirty="0">
                <a:latin typeface="Arial"/>
                <a:cs typeface="Arial"/>
              </a:rPr>
              <a:t>intellectual capital</a:t>
            </a:r>
          </a:p>
        </p:txBody>
      </p:sp>
      <p:sp>
        <p:nvSpPr>
          <p:cNvPr id="10" name="Title 1"/>
          <p:cNvSpPr txBox="1">
            <a:spLocks/>
          </p:cNvSpPr>
          <p:nvPr/>
        </p:nvSpPr>
        <p:spPr>
          <a:xfrm>
            <a:off x="1848908" y="4405642"/>
            <a:ext cx="8597150" cy="787176"/>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0" dirty="0">
                <a:solidFill>
                  <a:schemeClr val="tx1"/>
                </a:solidFill>
              </a:rPr>
              <a:t>What is driving this economic reality?</a:t>
            </a:r>
            <a:endParaRPr lang="en-US" sz="2400" dirty="0"/>
          </a:p>
        </p:txBody>
      </p:sp>
    </p:spTree>
    <p:extLst>
      <p:ext uri="{BB962C8B-B14F-4D97-AF65-F5344CB8AC3E}">
        <p14:creationId xmlns:p14="http://schemas.microsoft.com/office/powerpoint/2010/main" val="15344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950416" y="196635"/>
            <a:ext cx="8585200" cy="1271344"/>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0" dirty="0">
                <a:solidFill>
                  <a:schemeClr val="tx1"/>
                </a:solidFill>
                <a:latin typeface="+mj-lt"/>
              </a:rPr>
              <a:t>Adam Smith in 1776 prognosticated in Wealth of Nations that </a:t>
            </a:r>
            <a:r>
              <a:rPr lang="en-US" sz="2400" i="1" dirty="0">
                <a:solidFill>
                  <a:schemeClr val="tx1"/>
                </a:solidFill>
                <a:latin typeface="+mj-lt"/>
              </a:rPr>
              <a:t>Division of Labor </a:t>
            </a:r>
            <a:r>
              <a:rPr lang="en-US" sz="2400" b="0" dirty="0">
                <a:solidFill>
                  <a:schemeClr val="tx1"/>
                </a:solidFill>
                <a:latin typeface="+mj-lt"/>
              </a:rPr>
              <a:t>would be a economic driver for years to come and he was right, resulting in…. </a:t>
            </a:r>
            <a:br>
              <a:rPr lang="en-US" sz="2400" b="0" dirty="0">
                <a:solidFill>
                  <a:schemeClr val="tx1"/>
                </a:solidFill>
              </a:rPr>
            </a:br>
            <a:br>
              <a:rPr lang="en-US" sz="2400" b="0" dirty="0">
                <a:solidFill>
                  <a:schemeClr val="tx1"/>
                </a:solidFill>
              </a:rPr>
            </a:br>
            <a:endParaRPr lang="en-US" sz="2400" b="0" dirty="0">
              <a:solidFill>
                <a:schemeClr val="tx1"/>
              </a:solidFill>
            </a:endParaRPr>
          </a:p>
        </p:txBody>
      </p:sp>
      <p:sp>
        <p:nvSpPr>
          <p:cNvPr id="9" name="Title 1"/>
          <p:cNvSpPr txBox="1">
            <a:spLocks/>
          </p:cNvSpPr>
          <p:nvPr/>
        </p:nvSpPr>
        <p:spPr>
          <a:xfrm>
            <a:off x="2364883" y="3409562"/>
            <a:ext cx="7756263" cy="661744"/>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Hyper-Specialization?</a:t>
            </a:r>
          </a:p>
        </p:txBody>
      </p:sp>
      <p:sp>
        <p:nvSpPr>
          <p:cNvPr id="10" name="Title 1"/>
          <p:cNvSpPr txBox="1">
            <a:spLocks/>
          </p:cNvSpPr>
          <p:nvPr/>
        </p:nvSpPr>
        <p:spPr>
          <a:xfrm>
            <a:off x="1950413" y="2799962"/>
            <a:ext cx="8585200" cy="1271344"/>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0" dirty="0">
                <a:solidFill>
                  <a:schemeClr val="tx1"/>
                </a:solidFill>
                <a:latin typeface="+mj-lt"/>
              </a:rPr>
              <a:t>Occurs as an economy becomes more and more advanced requiring ever increasing specialized skills. </a:t>
            </a:r>
          </a:p>
        </p:txBody>
      </p:sp>
    </p:spTree>
    <p:extLst>
      <p:ext uri="{BB962C8B-B14F-4D97-AF65-F5344CB8AC3E}">
        <p14:creationId xmlns:p14="http://schemas.microsoft.com/office/powerpoint/2010/main" val="301689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42" presetClass="path" presetSubtype="0" accel="50000" decel="49000" fill="hold" grpId="0" nodeType="withEffect">
                                  <p:stCondLst>
                                    <p:cond delay="1000"/>
                                  </p:stCondLst>
                                  <p:childTnLst>
                                    <p:animMotion origin="layout" path="M 4.16667E-6 4.13506E-6 L 4.16667E-6 -0.24468 " pathEditMode="relative" rAng="0" ptsTypes="AA">
                                      <p:cBhvr>
                                        <p:cTn id="13" dur="5000" fill="hold"/>
                                        <p:tgtEl>
                                          <p:spTgt spid="9"/>
                                        </p:tgtEl>
                                        <p:attrNameLst>
                                          <p:attrName>ppt_x</p:attrName>
                                          <p:attrName>ppt_y</p:attrName>
                                        </p:attrNameLst>
                                      </p:cBhvr>
                                      <p:rCtr x="0" y="-12234"/>
                                    </p:animMotion>
                                  </p:childTnLst>
                                </p:cTn>
                              </p:par>
                            </p:childTnLst>
                          </p:cTn>
                        </p:par>
                        <p:par>
                          <p:cTn id="14" fill="hold">
                            <p:stCondLst>
                              <p:cond delay="6000"/>
                            </p:stCondLst>
                            <p:childTnLst>
                              <p:par>
                                <p:cTn id="15" presetID="10"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9" grpId="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rot="5400000">
            <a:off x="4168276" y="54590"/>
            <a:ext cx="3616655" cy="5145205"/>
          </a:xfrm>
          <a:prstGeom prst="rightArrow">
            <a:avLst>
              <a:gd name="adj1" fmla="val 50000"/>
              <a:gd name="adj2" fmla="val 71683"/>
            </a:avLst>
          </a:prstGeom>
          <a:solidFill>
            <a:srgbClr val="FF0000">
              <a:alpha val="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90477" y="1707409"/>
            <a:ext cx="3801623" cy="330596"/>
          </a:xfrm>
        </p:spPr>
        <p:txBody>
          <a:bodyPr/>
          <a:lstStyle/>
          <a:p>
            <a:r>
              <a:rPr lang="en-US" sz="2000" dirty="0"/>
              <a:t>Knowledge </a:t>
            </a:r>
            <a:br>
              <a:rPr lang="en-US" sz="2000" dirty="0"/>
            </a:br>
            <a:r>
              <a:rPr lang="en-US" sz="2000" dirty="0"/>
              <a:t>Economy </a:t>
            </a:r>
          </a:p>
        </p:txBody>
      </p:sp>
      <p:sp>
        <p:nvSpPr>
          <p:cNvPr id="5" name="Title 1"/>
          <p:cNvSpPr txBox="1">
            <a:spLocks/>
          </p:cNvSpPr>
          <p:nvPr/>
        </p:nvSpPr>
        <p:spPr>
          <a:xfrm>
            <a:off x="5790478" y="705850"/>
            <a:ext cx="3801623" cy="330596"/>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t>Intellectual Capital </a:t>
            </a:r>
          </a:p>
        </p:txBody>
      </p:sp>
      <p:sp>
        <p:nvSpPr>
          <p:cNvPr id="6" name="Title 1"/>
          <p:cNvSpPr txBox="1">
            <a:spLocks/>
          </p:cNvSpPr>
          <p:nvPr/>
        </p:nvSpPr>
        <p:spPr>
          <a:xfrm>
            <a:off x="2141255" y="705850"/>
            <a:ext cx="3801623" cy="330596"/>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t>Hyper Specialization</a:t>
            </a:r>
          </a:p>
        </p:txBody>
      </p:sp>
      <p:sp>
        <p:nvSpPr>
          <p:cNvPr id="7" name="Title 1"/>
          <p:cNvSpPr txBox="1">
            <a:spLocks/>
          </p:cNvSpPr>
          <p:nvPr/>
        </p:nvSpPr>
        <p:spPr>
          <a:xfrm>
            <a:off x="3085225" y="1349569"/>
            <a:ext cx="3801623" cy="330596"/>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t>Division of Labor</a:t>
            </a:r>
          </a:p>
        </p:txBody>
      </p:sp>
      <p:sp>
        <p:nvSpPr>
          <p:cNvPr id="8" name="Title 1"/>
          <p:cNvSpPr txBox="1">
            <a:spLocks/>
          </p:cNvSpPr>
          <p:nvPr/>
        </p:nvSpPr>
        <p:spPr>
          <a:xfrm>
            <a:off x="2602173" y="121276"/>
            <a:ext cx="6989926" cy="520165"/>
          </a:xfrm>
          <a:prstGeom prst="rect">
            <a:avLst/>
          </a:prstGeom>
        </p:spPr>
        <p:txBody>
          <a:bodyPr/>
          <a:lstStyle>
            <a:lvl1pPr algn="ctr" eaLnBrk="1" hangingPunct="1">
              <a:defRPr sz="3200" b="1">
                <a:solidFill>
                  <a:srgbClr val="595959"/>
                </a:solidFill>
                <a:latin typeface="Arial"/>
                <a:cs typeface="Arial"/>
              </a:defRPr>
            </a:lvl1pPr>
            <a:lvl2pPr algn="ctr" eaLnBrk="1" hangingPunct="1">
              <a:defRPr sz="5400">
                <a:solidFill>
                  <a:schemeClr val="tx2"/>
                </a:solidFill>
              </a:defRPr>
            </a:lvl2pPr>
            <a:lvl3pPr algn="ctr" eaLnBrk="1" hangingPunct="1">
              <a:defRPr sz="5400">
                <a:solidFill>
                  <a:schemeClr val="tx2"/>
                </a:solidFill>
              </a:defRPr>
            </a:lvl3pPr>
            <a:lvl4pPr algn="ctr" eaLnBrk="1" hangingPunct="1">
              <a:defRPr sz="5400">
                <a:solidFill>
                  <a:schemeClr val="tx2"/>
                </a:solidFill>
              </a:defRPr>
            </a:lvl4pPr>
            <a:lvl5pPr algn="ctr" eaLnBrk="1" hangingPunct="1">
              <a:defRPr sz="54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What Does this Mean for us?</a:t>
            </a:r>
          </a:p>
        </p:txBody>
      </p:sp>
      <p:sp>
        <p:nvSpPr>
          <p:cNvPr id="10" name="Title 1"/>
          <p:cNvSpPr txBox="1">
            <a:spLocks/>
          </p:cNvSpPr>
          <p:nvPr/>
        </p:nvSpPr>
        <p:spPr>
          <a:xfrm>
            <a:off x="1524000" y="4600019"/>
            <a:ext cx="9144000" cy="1191181"/>
          </a:xfrm>
          <a:prstGeom prst="rect">
            <a:avLst/>
          </a:prstGeom>
          <a:solidFill>
            <a:schemeClr val="bg1"/>
          </a:solidFill>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solidFill>
                <a:latin typeface="+mj-lt"/>
              </a:rPr>
              <a:t>It means that a combination of technical proficiency </a:t>
            </a:r>
            <a:r>
              <a:rPr lang="en-US" sz="2400" i="1" u="sng" dirty="0">
                <a:solidFill>
                  <a:schemeClr val="tx1"/>
                </a:solidFill>
                <a:latin typeface="+mj-lt"/>
              </a:rPr>
              <a:t>and</a:t>
            </a:r>
            <a:r>
              <a:rPr lang="en-US" sz="2400" dirty="0">
                <a:solidFill>
                  <a:schemeClr val="tx1"/>
                </a:solidFill>
                <a:latin typeface="+mj-lt"/>
              </a:rPr>
              <a:t> subject area expertise will be </a:t>
            </a:r>
            <a:r>
              <a:rPr lang="en-US" sz="2400" i="1" u="sng" dirty="0">
                <a:solidFill>
                  <a:schemeClr val="tx1"/>
                </a:solidFill>
                <a:latin typeface="+mj-lt"/>
              </a:rPr>
              <a:t>essential</a:t>
            </a:r>
            <a:r>
              <a:rPr lang="en-US" sz="2400" dirty="0">
                <a:solidFill>
                  <a:schemeClr val="tx1"/>
                </a:solidFill>
                <a:latin typeface="+mj-lt"/>
              </a:rPr>
              <a:t> for success. Both of which can be facilitated with UVA’s model for a DS degree</a:t>
            </a:r>
          </a:p>
        </p:txBody>
      </p:sp>
    </p:spTree>
    <p:extLst>
      <p:ext uri="{BB962C8B-B14F-4D97-AF65-F5344CB8AC3E}">
        <p14:creationId xmlns:p14="http://schemas.microsoft.com/office/powerpoint/2010/main" val="335978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3503 -0.0007 C 0.02448 0.00972 0.00924 0.02639 -0.00221 0.0331 C -0.02279 0.04491 -0.04479 0.05301 -0.06654 0.05903 C -0.08711 0.07291 -0.10885 0.08241 -0.1306 0.09282 C -0.13646 0.1 -0.13893 0.09815 -0.14414 0.10856 C -0.14792 0.13588 -0.14544 0.16227 -0.14544 0.19004 " pathEditMode="relative" rAng="0" ptsTypes="AAAAAA">
                                      <p:cBhvr>
                                        <p:cTn id="6" dur="2000" fill="hold"/>
                                        <p:tgtEl>
                                          <p:spTgt spid="2"/>
                                        </p:tgtEl>
                                        <p:attrNameLst>
                                          <p:attrName>ppt_x</p:attrName>
                                          <p:attrName>ppt_y</p:attrName>
                                        </p:attrNameLst>
                                      </p:cBhvr>
                                      <p:rCtr x="-9076" y="9537"/>
                                    </p:animMotion>
                                  </p:childTnLst>
                                </p:cTn>
                              </p:par>
                              <p:par>
                                <p:cTn id="7" presetID="0" presetClass="path" presetSubtype="0" accel="50000" decel="50000" fill="hold" grpId="0" nodeType="withEffect">
                                  <p:stCondLst>
                                    <p:cond delay="0"/>
                                  </p:stCondLst>
                                  <p:childTnLst>
                                    <p:animMotion origin="layout" path="M -0.03672 0.00602 C -0.03529 0.01459 -0.03516 0.02385 -0.03216 0.03172 C -0.02552 0.04908 -0.00599 0.08149 0.00651 0.0875 C 0.01927 0.10325 0.01797 0.09954 0.03646 0.10139 C 0.04167 0.10255 0.04805 0.10394 0.05286 0.10718 C 0.05911 0.11135 0.05534 0.11112 0.06172 0.1132 C 0.06419 0.11412 0.0668 0.11436 0.06927 0.11505 C 0.07318 0.11621 0.07721 0.11783 0.08125 0.11922 C 0.08555 0.12061 0.08125 0.13102 0.08125 0.13704 " pathEditMode="relative" rAng="0" ptsTypes="AAAAAAAAA">
                                      <p:cBhvr>
                                        <p:cTn id="8" dur="2000" fill="hold"/>
                                        <p:tgtEl>
                                          <p:spTgt spid="7">
                                            <p:txEl>
                                              <p:pRg st="0" end="0"/>
                                            </p:txEl>
                                          </p:spTgt>
                                        </p:tgtEl>
                                        <p:attrNameLst>
                                          <p:attrName>ppt_x</p:attrName>
                                          <p:attrName>ppt_y</p:attrName>
                                        </p:attrNameLst>
                                      </p:cBhvr>
                                      <p:rCtr x="5990" y="6551"/>
                                    </p:animMotion>
                                  </p:childTnLst>
                                </p:cTn>
                              </p:par>
                              <p:par>
                                <p:cTn id="9" presetID="0" presetClass="path" presetSubtype="0" accel="50000" decel="50000" fill="hold" grpId="0" nodeType="withEffect">
                                  <p:stCondLst>
                                    <p:cond delay="0"/>
                                  </p:stCondLst>
                                  <p:childTnLst>
                                    <p:animMotion origin="layout" path="M -0.05937 0.01875 C -0.04505 0.04375 -0.00963 0.06713 0.01068 0.08033 C 0.04402 0.10209 0.07995 0.12825 0.11667 0.13982 C 0.1267 0.13774 0.13464 0.13519 0.14506 0.1338 C 0.15131 0.13102 0.15704 0.13542 0.16146 0.1419 " pathEditMode="relative" rAng="0" ptsTypes="AAAAA">
                                      <p:cBhvr>
                                        <p:cTn id="10" dur="2000" fill="hold"/>
                                        <p:tgtEl>
                                          <p:spTgt spid="6">
                                            <p:txEl>
                                              <p:pRg st="0" end="0"/>
                                            </p:txEl>
                                          </p:spTgt>
                                        </p:tgtEl>
                                        <p:attrNameLst>
                                          <p:attrName>ppt_x</p:attrName>
                                          <p:attrName>ppt_y</p:attrName>
                                        </p:attrNameLst>
                                      </p:cBhvr>
                                      <p:rCtr x="11042" y="6157"/>
                                    </p:animMotion>
                                  </p:childTnLst>
                                </p:cTn>
                              </p:par>
                              <p:par>
                                <p:cTn id="11" presetID="0" presetClass="path" presetSubtype="0" accel="50000" decel="50000" fill="hold" grpId="0" nodeType="withEffect">
                                  <p:stCondLst>
                                    <p:cond delay="0"/>
                                  </p:stCondLst>
                                  <p:childTnLst>
                                    <p:animMotion origin="layout" path="M 0.05091 0.04283 C 0.02578 0.07639 -0.02318 0.06366 -0.05208 0.06459 C -0.05846 0.0676 -0.06511 0.06829 -0.07149 0.07061 C -0.07735 0.06991 -0.08346 0.07014 -0.08932 0.06852 C -0.09427 0.06713 -0.10052 0.0595 -0.10729 0.05857 C -0.11224 0.05787 -0.11719 0.05741 -0.12214 0.05672 C -0.13294 0.05186 -0.12787 0.05278 -0.13711 0.05278 " pathEditMode="relative" rAng="0" ptsTypes="AAAAAAA">
                                      <p:cBhvr>
                                        <p:cTn id="12" dur="2000" fill="hold"/>
                                        <p:tgtEl>
                                          <p:spTgt spid="5">
                                            <p:txEl>
                                              <p:pRg st="0" end="0"/>
                                            </p:txEl>
                                          </p:spTgt>
                                        </p:tgtEl>
                                        <p:attrNameLst>
                                          <p:attrName>ppt_x</p:attrName>
                                          <p:attrName>ppt_y</p:attrName>
                                        </p:attrNameLst>
                                      </p:cBhvr>
                                      <p:rCtr x="-9401" y="1389"/>
                                    </p:animMotion>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2000"/>
                            </p:stCondLst>
                            <p:childTnLst>
                              <p:par>
                                <p:cTn id="17" presetID="42" presetClass="entr" presetSubtype="0" fill="hold" grpId="0" nodeType="afterEffect">
                                  <p:stCondLst>
                                    <p:cond delay="10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000"/>
                                        <p:tgtEl>
                                          <p:spTgt spid="10"/>
                                        </p:tgtEl>
                                      </p:cBhvr>
                                    </p:animEffect>
                                    <p:anim calcmode="lin" valueType="num">
                                      <p:cBhvr>
                                        <p:cTn id="20" dur="2000" fill="hold"/>
                                        <p:tgtEl>
                                          <p:spTgt spid="10"/>
                                        </p:tgtEl>
                                        <p:attrNameLst>
                                          <p:attrName>ppt_x</p:attrName>
                                        </p:attrNameLst>
                                      </p:cBhvr>
                                      <p:tavLst>
                                        <p:tav tm="0">
                                          <p:val>
                                            <p:strVal val="#ppt_x"/>
                                          </p:val>
                                        </p:tav>
                                        <p:tav tm="100000">
                                          <p:val>
                                            <p:strVal val="#ppt_x"/>
                                          </p:val>
                                        </p:tav>
                                      </p:tavLst>
                                    </p:anim>
                                    <p:anim calcmode="lin" valueType="num">
                                      <p:cBhvr>
                                        <p:cTn id="21" dur="2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5" grpId="0" build="allAtOnce"/>
      <p:bldP spid="6" grpId="0" build="allAtOnce"/>
      <p:bldP spid="7" grpId="0" build="allAtOnce"/>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F52F5D-FFD4-4FF5-A576-7A1ACC74FA5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62400" y="1219200"/>
            <a:ext cx="4586288" cy="46336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18D5D7-A476-4AF7-8FA3-85D44CE566B8}"/>
              </a:ext>
            </a:extLst>
          </p:cNvPr>
          <p:cNvSpPr txBox="1"/>
          <p:nvPr/>
        </p:nvSpPr>
        <p:spPr>
          <a:xfrm>
            <a:off x="1989482" y="1"/>
            <a:ext cx="8379725" cy="1077218"/>
          </a:xfrm>
          <a:prstGeom prst="rect">
            <a:avLst/>
          </a:prstGeom>
          <a:noFill/>
        </p:spPr>
        <p:txBody>
          <a:bodyPr wrap="square" rtlCol="0">
            <a:spAutoFit/>
          </a:bodyPr>
          <a:lstStyle/>
          <a:p>
            <a:pPr algn="ctr"/>
            <a:r>
              <a:rPr lang="en-US" sz="3200" dirty="0">
                <a:latin typeface="Bodoni MT" panose="02070603080606020203" pitchFamily="18" charset="0"/>
              </a:rPr>
              <a:t>SDS View on Data Science</a:t>
            </a:r>
          </a:p>
          <a:p>
            <a:pPr algn="ctr"/>
            <a:r>
              <a:rPr lang="en-US" sz="3200" dirty="0">
                <a:latin typeface="Bodoni MT" panose="02070603080606020203" pitchFamily="18" charset="0"/>
              </a:rPr>
              <a:t>“Liberal Arts Degree for the Data Age”</a:t>
            </a:r>
          </a:p>
        </p:txBody>
      </p:sp>
      <p:sp>
        <p:nvSpPr>
          <p:cNvPr id="2" name="TextBox 1">
            <a:extLst>
              <a:ext uri="{FF2B5EF4-FFF2-40B4-BE49-F238E27FC236}">
                <a16:creationId xmlns:a16="http://schemas.microsoft.com/office/drawing/2014/main" id="{898E22F1-5483-4265-805D-682D70C3A34B}"/>
              </a:ext>
            </a:extLst>
          </p:cNvPr>
          <p:cNvSpPr txBox="1"/>
          <p:nvPr/>
        </p:nvSpPr>
        <p:spPr>
          <a:xfrm>
            <a:off x="685800" y="685800"/>
            <a:ext cx="1966912" cy="286232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UVA SDS needed not just pipeline/process but a conceptual model of field. Rafael </a:t>
            </a:r>
            <a:r>
              <a:rPr lang="en-US" sz="2000" dirty="0" err="1">
                <a:latin typeface="Times New Roman" panose="02020603050405020304" pitchFamily="18" charset="0"/>
                <a:cs typeface="Times New Roman" panose="02020603050405020304" pitchFamily="18" charset="0"/>
              </a:rPr>
              <a:t>Alavardo</a:t>
            </a:r>
            <a:r>
              <a:rPr lang="en-US" sz="2000" dirty="0">
                <a:latin typeface="Times New Roman" panose="02020603050405020304" pitchFamily="18" charset="0"/>
                <a:cs typeface="Times New Roman" panose="02020603050405020304" pitchFamily="18" charset="0"/>
              </a:rPr>
              <a:t> created this framework of the field.   </a:t>
            </a:r>
          </a:p>
        </p:txBody>
      </p:sp>
    </p:spTree>
    <p:extLst>
      <p:ext uri="{BB962C8B-B14F-4D97-AF65-F5344CB8AC3E}">
        <p14:creationId xmlns:p14="http://schemas.microsoft.com/office/powerpoint/2010/main" val="179576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1000"/>
                                        <p:tgtEl>
                                          <p:spTgt spid="1026"/>
                                        </p:tgtEl>
                                      </p:cBhvr>
                                    </p:animEffect>
                                    <p:anim calcmode="lin" valueType="num">
                                      <p:cBhvr>
                                        <p:cTn id="15" dur="1000" fill="hold"/>
                                        <p:tgtEl>
                                          <p:spTgt spid="1026"/>
                                        </p:tgtEl>
                                        <p:attrNameLst>
                                          <p:attrName>ppt_x</p:attrName>
                                        </p:attrNameLst>
                                      </p:cBhvr>
                                      <p:tavLst>
                                        <p:tav tm="0">
                                          <p:val>
                                            <p:strVal val="#ppt_x"/>
                                          </p:val>
                                        </p:tav>
                                        <p:tav tm="100000">
                                          <p:val>
                                            <p:strVal val="#ppt_x"/>
                                          </p:val>
                                        </p:tav>
                                      </p:tavLst>
                                    </p:anim>
                                    <p:anim calcmode="lin" valueType="num">
                                      <p:cBhvr>
                                        <p:cTn id="16"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BC9954-C44A-4B1D-A2DC-80A7C03E2C53}"/>
              </a:ext>
            </a:extLst>
          </p:cNvPr>
          <p:cNvSpPr txBox="1"/>
          <p:nvPr/>
        </p:nvSpPr>
        <p:spPr>
          <a:xfrm>
            <a:off x="1752601" y="13382"/>
            <a:ext cx="8379725" cy="584775"/>
          </a:xfrm>
          <a:prstGeom prst="rect">
            <a:avLst/>
          </a:prstGeom>
          <a:noFill/>
        </p:spPr>
        <p:txBody>
          <a:bodyPr wrap="square" rtlCol="0">
            <a:spAutoFit/>
          </a:bodyPr>
          <a:lstStyle/>
          <a:p>
            <a:pPr algn="ctr"/>
            <a:r>
              <a:rPr lang="en-US" sz="3200" dirty="0">
                <a:solidFill>
                  <a:schemeClr val="tx2"/>
                </a:solidFill>
                <a:latin typeface="Bodoni MT" panose="02070603080606020203" pitchFamily="18" charset="0"/>
              </a:rPr>
              <a:t>Practice</a:t>
            </a:r>
          </a:p>
        </p:txBody>
      </p:sp>
      <p:sp>
        <p:nvSpPr>
          <p:cNvPr id="2" name="TextBox 1">
            <a:extLst>
              <a:ext uri="{FF2B5EF4-FFF2-40B4-BE49-F238E27FC236}">
                <a16:creationId xmlns:a16="http://schemas.microsoft.com/office/drawing/2014/main" id="{860C78E9-3182-4EDD-8EAB-2B250B5DBDD2}"/>
              </a:ext>
            </a:extLst>
          </p:cNvPr>
          <p:cNvSpPr txBox="1"/>
          <p:nvPr/>
        </p:nvSpPr>
        <p:spPr>
          <a:xfrm>
            <a:off x="1905000" y="914400"/>
            <a:ext cx="8382000" cy="4401205"/>
          </a:xfrm>
          <a:prstGeom prst="rect">
            <a:avLst/>
          </a:prstGeom>
          <a:noFill/>
        </p:spPr>
        <p:txBody>
          <a:bodyPr wrap="square" rtlCol="0">
            <a:spAutoFit/>
          </a:bodyPr>
          <a:lstStyle/>
          <a:p>
            <a:pPr algn="ctr"/>
            <a:r>
              <a:rPr lang="en-US" sz="2000" dirty="0">
                <a:latin typeface="+mj-lt"/>
              </a:rPr>
              <a:t>This area consists of actual activities that brings </a:t>
            </a:r>
            <a:r>
              <a:rPr lang="en-US" sz="2000" b="1" dirty="0">
                <a:solidFill>
                  <a:srgbClr val="FF0000"/>
                </a:solidFill>
                <a:latin typeface="+mj-lt"/>
              </a:rPr>
              <a:t>people together to combine expertise</a:t>
            </a:r>
            <a:r>
              <a:rPr lang="en-US" sz="2000" dirty="0">
                <a:latin typeface="+mj-lt"/>
              </a:rPr>
              <a:t> from each of the four areas. It is characterized by data science teams working together and with external parties to develop solutions and projects that are responsible, authentic, effective, and efficient. </a:t>
            </a:r>
          </a:p>
          <a:p>
            <a:pPr algn="ctr"/>
            <a:endParaRPr lang="en-US" sz="2000" dirty="0">
              <a:latin typeface="+mj-lt"/>
            </a:endParaRPr>
          </a:p>
          <a:p>
            <a:pPr marL="342900" indent="-342900">
              <a:buFont typeface="Wingdings" panose="05000000000000000000" pitchFamily="2" charset="2"/>
              <a:buChar char="Ø"/>
            </a:pPr>
            <a:r>
              <a:rPr lang="en-US" sz="2000" dirty="0">
                <a:latin typeface="+mj-lt"/>
              </a:rPr>
              <a:t>Working to develop a dozen or more external concentration that students can pursue – examples neuroscience, digital humanities, forecasting and educational analytics. </a:t>
            </a:r>
          </a:p>
          <a:p>
            <a:pPr marL="800100" lvl="1" indent="-342900">
              <a:buFont typeface="Wingdings" panose="05000000000000000000" pitchFamily="2" charset="2"/>
              <a:buChar char="v"/>
            </a:pPr>
            <a:r>
              <a:rPr lang="en-US" sz="2000" dirty="0">
                <a:latin typeface="+mj-lt"/>
              </a:rPr>
              <a:t>This is a non-trivial departure from most current undergraduate models. </a:t>
            </a:r>
          </a:p>
          <a:p>
            <a:pPr marL="342900" indent="-342900">
              <a:buFont typeface="Wingdings" panose="05000000000000000000" pitchFamily="2" charset="2"/>
              <a:buChar char="Ø"/>
            </a:pPr>
            <a:r>
              <a:rPr lang="en-US" sz="2000" dirty="0">
                <a:latin typeface="+mj-lt"/>
              </a:rPr>
              <a:t>Research experiences will be provided throughout the 3 years </a:t>
            </a:r>
          </a:p>
          <a:p>
            <a:pPr marL="342900" indent="-342900">
              <a:buFont typeface="Wingdings" panose="05000000000000000000" pitchFamily="2" charset="2"/>
              <a:buChar char="Ø"/>
            </a:pPr>
            <a:r>
              <a:rPr lang="en-US" sz="2000" dirty="0">
                <a:latin typeface="+mj-lt"/>
              </a:rPr>
              <a:t>Develop pathways into applied graduate programs </a:t>
            </a:r>
          </a:p>
          <a:p>
            <a:endParaRPr lang="en-US" sz="2000" dirty="0">
              <a:latin typeface="+mj-lt"/>
            </a:endParaRPr>
          </a:p>
        </p:txBody>
      </p:sp>
    </p:spTree>
    <p:extLst>
      <p:ext uri="{BB962C8B-B14F-4D97-AF65-F5344CB8AC3E}">
        <p14:creationId xmlns:p14="http://schemas.microsoft.com/office/powerpoint/2010/main" val="361335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A992E-ECEC-4FD9-939A-1FB8F0352E53}"/>
              </a:ext>
            </a:extLst>
          </p:cNvPr>
          <p:cNvSpPr txBox="1"/>
          <p:nvPr/>
        </p:nvSpPr>
        <p:spPr>
          <a:xfrm>
            <a:off x="2014014" y="2133600"/>
            <a:ext cx="7467600" cy="3785652"/>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000" u="sng">
                <a:latin typeface="Times New Roman" panose="02020603050405020304" pitchFamily="18" charset="0"/>
                <a:cs typeface="Times New Roman" panose="02020603050405020304" pitchFamily="18" charset="0"/>
              </a:defRPr>
            </a:lvl1pPr>
          </a:lstStyle>
          <a:p>
            <a:endParaRPr lang="en-US" dirty="0">
              <a:latin typeface="+mj-lt"/>
            </a:endParaRPr>
          </a:p>
          <a:p>
            <a:r>
              <a:rPr lang="en-US" dirty="0">
                <a:latin typeface="+mj-lt"/>
              </a:rPr>
              <a:t>Key tensions:</a:t>
            </a:r>
            <a:r>
              <a:rPr lang="en-US" u="none" dirty="0">
                <a:latin typeface="+mj-lt"/>
              </a:rPr>
              <a:t> discovery vs product, user-facing vs analyst-facing.</a:t>
            </a:r>
          </a:p>
          <a:p>
            <a:pPr marL="0" indent="0">
              <a:buNone/>
            </a:pPr>
            <a:endParaRPr lang="en-US" u="none" dirty="0">
              <a:latin typeface="+mj-lt"/>
            </a:endParaRPr>
          </a:p>
          <a:p>
            <a:r>
              <a:rPr lang="en-US" dirty="0">
                <a:latin typeface="+mj-lt"/>
              </a:rPr>
              <a:t>Common theme:</a:t>
            </a:r>
            <a:r>
              <a:rPr lang="en-US" u="none" dirty="0">
                <a:latin typeface="+mj-lt"/>
              </a:rPr>
              <a:t> Communication.</a:t>
            </a:r>
          </a:p>
          <a:p>
            <a:pPr marL="0" indent="0">
              <a:buNone/>
            </a:pPr>
            <a:endParaRPr lang="en-US" u="none" dirty="0">
              <a:latin typeface="+mj-lt"/>
            </a:endParaRPr>
          </a:p>
          <a:p>
            <a:r>
              <a:rPr lang="en-US" dirty="0">
                <a:latin typeface="+mj-lt"/>
              </a:rPr>
              <a:t>Keywords</a:t>
            </a:r>
            <a:r>
              <a:rPr lang="en-US" u="none" dirty="0">
                <a:latin typeface="+mj-lt"/>
              </a:rPr>
              <a:t>: communication, design thinking, representation, use interface, communication, visualization, visual and object languages, informatics, ontology, curation, HCI, </a:t>
            </a:r>
            <a:r>
              <a:rPr lang="en-US" u="none" dirty="0" err="1">
                <a:latin typeface="+mj-lt"/>
                <a:hlinkClick r:id="rId2"/>
              </a:rPr>
              <a:t>informating</a:t>
            </a:r>
            <a:r>
              <a:rPr lang="en-US" u="none" dirty="0">
                <a:latin typeface="+mj-lt"/>
              </a:rPr>
              <a:t>, data product design, data discovery.</a:t>
            </a:r>
          </a:p>
          <a:p>
            <a:endParaRPr lang="en-US" u="none" dirty="0">
              <a:latin typeface="+mj-lt"/>
            </a:endParaRPr>
          </a:p>
          <a:p>
            <a:r>
              <a:rPr lang="en-US" dirty="0">
                <a:latin typeface="+mj-lt"/>
              </a:rPr>
              <a:t>Values:</a:t>
            </a:r>
            <a:r>
              <a:rPr lang="en-US" u="none" dirty="0">
                <a:latin typeface="+mj-lt"/>
              </a:rPr>
              <a:t> openness, authenticity, beauty, form and function.</a:t>
            </a:r>
          </a:p>
        </p:txBody>
      </p:sp>
      <p:sp>
        <p:nvSpPr>
          <p:cNvPr id="6" name="TextBox 5">
            <a:extLst>
              <a:ext uri="{FF2B5EF4-FFF2-40B4-BE49-F238E27FC236}">
                <a16:creationId xmlns:a16="http://schemas.microsoft.com/office/drawing/2014/main" id="{ECBC9954-C44A-4B1D-A2DC-80A7C03E2C53}"/>
              </a:ext>
            </a:extLst>
          </p:cNvPr>
          <p:cNvSpPr txBox="1"/>
          <p:nvPr/>
        </p:nvSpPr>
        <p:spPr>
          <a:xfrm>
            <a:off x="1989482" y="1"/>
            <a:ext cx="8379725" cy="584775"/>
          </a:xfrm>
          <a:prstGeom prst="rect">
            <a:avLst/>
          </a:prstGeom>
          <a:noFill/>
        </p:spPr>
        <p:txBody>
          <a:bodyPr wrap="square" rtlCol="0">
            <a:spAutoFit/>
          </a:bodyPr>
          <a:lstStyle/>
          <a:p>
            <a:pPr algn="ctr"/>
            <a:r>
              <a:rPr lang="en-US" sz="3200" dirty="0">
                <a:solidFill>
                  <a:schemeClr val="tx2"/>
                </a:solidFill>
                <a:latin typeface="Bodoni MT" panose="02070603080606020203" pitchFamily="18" charset="0"/>
              </a:rPr>
              <a:t>Design</a:t>
            </a:r>
          </a:p>
        </p:txBody>
      </p:sp>
      <p:sp>
        <p:nvSpPr>
          <p:cNvPr id="2" name="TextBox 1">
            <a:extLst>
              <a:ext uri="{FF2B5EF4-FFF2-40B4-BE49-F238E27FC236}">
                <a16:creationId xmlns:a16="http://schemas.microsoft.com/office/drawing/2014/main" id="{E5ADE6A1-8B22-4E50-9D09-897B08A1A74E}"/>
              </a:ext>
            </a:extLst>
          </p:cNvPr>
          <p:cNvSpPr txBox="1"/>
          <p:nvPr/>
        </p:nvSpPr>
        <p:spPr>
          <a:xfrm>
            <a:off x="2130597" y="685800"/>
            <a:ext cx="7930806" cy="1754326"/>
          </a:xfrm>
          <a:prstGeom prst="rect">
            <a:avLst/>
          </a:prstGeom>
          <a:noFill/>
        </p:spPr>
        <p:txBody>
          <a:bodyPr wrap="square" rtlCol="0">
            <a:spAutoFit/>
          </a:bodyPr>
          <a:lstStyle/>
          <a:p>
            <a:r>
              <a:rPr lang="en-US" b="1" dirty="0">
                <a:solidFill>
                  <a:srgbClr val="FF0000"/>
                </a:solidFill>
                <a:latin typeface="+mj-lt"/>
              </a:rPr>
              <a:t>Human machine interaction </a:t>
            </a:r>
            <a:r>
              <a:rPr lang="en-US" dirty="0">
                <a:latin typeface="+mj-lt"/>
              </a:rPr>
              <a:t>as it appears at the points of both consuming data and producing </a:t>
            </a:r>
            <a:r>
              <a:rPr lang="en-US" b="1" dirty="0">
                <a:solidFill>
                  <a:srgbClr val="FF0000"/>
                </a:solidFill>
                <a:latin typeface="+mj-lt"/>
              </a:rPr>
              <a:t>data products</a:t>
            </a:r>
            <a:r>
              <a:rPr lang="en-US" dirty="0">
                <a:latin typeface="+mj-lt"/>
              </a:rPr>
              <a:t>. Activities here include the representation and communication of human reality as data for the work of analytics, e.g. in database design, the curation of data, and of complex data and analytical results to humans to </a:t>
            </a:r>
            <a:r>
              <a:rPr lang="en-US" b="1" dirty="0">
                <a:solidFill>
                  <a:srgbClr val="FF0000"/>
                </a:solidFill>
                <a:latin typeface="+mj-lt"/>
              </a:rPr>
              <a:t>drive decision-making and influence behavior.</a:t>
            </a:r>
          </a:p>
        </p:txBody>
      </p:sp>
    </p:spTree>
    <p:extLst>
      <p:ext uri="{BB962C8B-B14F-4D97-AF65-F5344CB8AC3E}">
        <p14:creationId xmlns:p14="http://schemas.microsoft.com/office/powerpoint/2010/main" val="565274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FDD8C2-7105-43B7-9E97-CAD3D448A12F}"/>
              </a:ext>
            </a:extLst>
          </p:cNvPr>
          <p:cNvSpPr txBox="1"/>
          <p:nvPr/>
        </p:nvSpPr>
        <p:spPr>
          <a:xfrm>
            <a:off x="1828801" y="1876605"/>
            <a:ext cx="8379725" cy="3477875"/>
          </a:xfrm>
          <a:prstGeom prst="rect">
            <a:avLst/>
          </a:prstGeom>
          <a:noFill/>
        </p:spPr>
        <p:txBody>
          <a:bodyPr wrap="square" rtlCol="0">
            <a:spAutoFit/>
          </a:bodyPr>
          <a:lstStyle/>
          <a:p>
            <a:pPr marL="285750" indent="-285750">
              <a:buFont typeface="Wingdings" panose="05000000000000000000" pitchFamily="2" charset="2"/>
              <a:buChar char="Ø"/>
            </a:pPr>
            <a:r>
              <a:rPr lang="en-US" sz="2000" u="sng" dirty="0">
                <a:latin typeface="+mj-lt"/>
                <a:cs typeface="Times New Roman" panose="02020603050405020304" pitchFamily="18" charset="0"/>
              </a:rPr>
              <a:t>Key tensions</a:t>
            </a:r>
            <a:r>
              <a:rPr lang="en-US" sz="2000" dirty="0">
                <a:latin typeface="+mj-lt"/>
                <a:cs typeface="Times New Roman" panose="02020603050405020304" pitchFamily="18" charset="0"/>
              </a:rPr>
              <a:t>: enterprise vs ethics, private interest vs public good (see Plato’s </a:t>
            </a:r>
            <a:r>
              <a:rPr lang="en-US" sz="2000" i="1" u="sng" dirty="0">
                <a:latin typeface="+mj-lt"/>
                <a:cs typeface="Times New Roman" panose="02020603050405020304" pitchFamily="18" charset="0"/>
                <a:hlinkClick r:id="rId2"/>
              </a:rPr>
              <a:t>Republic</a:t>
            </a:r>
            <a:r>
              <a:rPr lang="en-US" sz="2000" dirty="0">
                <a:latin typeface="+mj-lt"/>
                <a:cs typeface="Times New Roman" panose="02020603050405020304" pitchFamily="18" charset="0"/>
              </a:rPr>
              <a:t>).</a:t>
            </a:r>
          </a:p>
          <a:p>
            <a:endParaRPr lang="en-US" sz="2000" dirty="0">
              <a:latin typeface="+mj-lt"/>
              <a:cs typeface="Times New Roman" panose="02020603050405020304" pitchFamily="18" charset="0"/>
            </a:endParaRPr>
          </a:p>
          <a:p>
            <a:pPr marL="285750" indent="-285750">
              <a:buFont typeface="Wingdings" panose="05000000000000000000" pitchFamily="2" charset="2"/>
              <a:buChar char="Ø"/>
            </a:pPr>
            <a:r>
              <a:rPr lang="en-US" sz="2000" u="sng" dirty="0">
                <a:latin typeface="+mj-lt"/>
                <a:cs typeface="Times New Roman" panose="02020603050405020304" pitchFamily="18" charset="0"/>
              </a:rPr>
              <a:t>Common theme</a:t>
            </a:r>
            <a:r>
              <a:rPr lang="en-US" sz="2000" dirty="0">
                <a:latin typeface="+mj-lt"/>
                <a:cs typeface="Times New Roman" panose="02020603050405020304" pitchFamily="18" charset="0"/>
              </a:rPr>
              <a:t>: human value.</a:t>
            </a:r>
          </a:p>
          <a:p>
            <a:endParaRPr lang="en-US" sz="2000" dirty="0">
              <a:latin typeface="+mj-lt"/>
              <a:cs typeface="Times New Roman" panose="02020603050405020304" pitchFamily="18" charset="0"/>
            </a:endParaRPr>
          </a:p>
          <a:p>
            <a:pPr marL="285750" indent="-285750">
              <a:buFont typeface="Wingdings" panose="05000000000000000000" pitchFamily="2" charset="2"/>
              <a:buChar char="Ø"/>
            </a:pPr>
            <a:r>
              <a:rPr lang="en-US" sz="2000" u="sng" dirty="0">
                <a:latin typeface="+mj-lt"/>
                <a:cs typeface="Times New Roman" panose="02020603050405020304" pitchFamily="18" charset="0"/>
              </a:rPr>
              <a:t>Keywords</a:t>
            </a:r>
            <a:r>
              <a:rPr lang="en-US" sz="2000" dirty="0">
                <a:latin typeface="+mj-lt"/>
                <a:cs typeface="Times New Roman" panose="02020603050405020304" pitchFamily="18" charset="0"/>
              </a:rPr>
              <a:t>: ethics, justice, wealth, value, social good, motivation, meaning, </a:t>
            </a:r>
          </a:p>
          <a:p>
            <a:endParaRPr lang="en-US" sz="2000" dirty="0">
              <a:latin typeface="+mj-lt"/>
              <a:cs typeface="Times New Roman" panose="02020603050405020304" pitchFamily="18" charset="0"/>
            </a:endParaRPr>
          </a:p>
          <a:p>
            <a:pPr marL="285750" indent="-285750">
              <a:buFont typeface="Wingdings" panose="05000000000000000000" pitchFamily="2" charset="2"/>
              <a:buChar char="Ø"/>
            </a:pPr>
            <a:r>
              <a:rPr lang="en-US" sz="2000" u="sng" dirty="0">
                <a:latin typeface="+mj-lt"/>
                <a:cs typeface="Times New Roman" panose="02020603050405020304" pitchFamily="18" charset="0"/>
              </a:rPr>
              <a:t>Values</a:t>
            </a:r>
            <a:r>
              <a:rPr lang="en-US" sz="2000" dirty="0">
                <a:latin typeface="+mj-lt"/>
                <a:cs typeface="Times New Roman" panose="02020603050405020304" pitchFamily="18" charset="0"/>
              </a:rPr>
              <a:t>: responsibility, diversity, inclusion, flourishing, excellence</a:t>
            </a:r>
          </a:p>
          <a:p>
            <a:pPr marL="285750" indent="-285750">
              <a:buFont typeface="Wingdings" panose="05000000000000000000" pitchFamily="2" charset="2"/>
              <a:buChar char="Ø"/>
            </a:pPr>
            <a:endParaRPr lang="en-US" sz="2000" dirty="0">
              <a:latin typeface="+mj-lt"/>
              <a:cs typeface="Times New Roman" panose="02020603050405020304" pitchFamily="18" charset="0"/>
            </a:endParaRPr>
          </a:p>
          <a:p>
            <a:r>
              <a:rPr lang="en-US" sz="2000" dirty="0">
                <a:latin typeface="+mj-lt"/>
                <a:cs typeface="Times New Roman" panose="02020603050405020304" pitchFamily="18" charset="0"/>
              </a:rPr>
              <a:t>Ref: </a:t>
            </a:r>
            <a:r>
              <a:rPr lang="en-US" sz="2000" dirty="0">
                <a:latin typeface="+mj-lt"/>
                <a:cs typeface="Times New Roman" panose="02020603050405020304" pitchFamily="18" charset="0"/>
                <a:hlinkClick r:id="rId3"/>
              </a:rPr>
              <a:t>Digital Epidemiology</a:t>
            </a:r>
            <a:endParaRPr lang="en-US" sz="200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15CA0BF4-4779-4B98-A47C-C2CC85C9426F}"/>
              </a:ext>
            </a:extLst>
          </p:cNvPr>
          <p:cNvSpPr txBox="1"/>
          <p:nvPr/>
        </p:nvSpPr>
        <p:spPr>
          <a:xfrm>
            <a:off x="1989482" y="1"/>
            <a:ext cx="8379725" cy="584775"/>
          </a:xfrm>
          <a:prstGeom prst="rect">
            <a:avLst/>
          </a:prstGeom>
          <a:noFill/>
        </p:spPr>
        <p:txBody>
          <a:bodyPr wrap="square" rtlCol="0">
            <a:spAutoFit/>
          </a:bodyPr>
          <a:lstStyle/>
          <a:p>
            <a:pPr algn="ctr"/>
            <a:r>
              <a:rPr lang="en-US" sz="3200" dirty="0">
                <a:solidFill>
                  <a:schemeClr val="tx2"/>
                </a:solidFill>
                <a:latin typeface="+mj-lt"/>
              </a:rPr>
              <a:t>Value</a:t>
            </a:r>
          </a:p>
        </p:txBody>
      </p:sp>
      <p:sp>
        <p:nvSpPr>
          <p:cNvPr id="2" name="TextBox 1">
            <a:extLst>
              <a:ext uri="{FF2B5EF4-FFF2-40B4-BE49-F238E27FC236}">
                <a16:creationId xmlns:a16="http://schemas.microsoft.com/office/drawing/2014/main" id="{BFDE9DAC-A888-4E2E-9481-F4A0F97FB51D}"/>
              </a:ext>
            </a:extLst>
          </p:cNvPr>
          <p:cNvSpPr txBox="1"/>
          <p:nvPr/>
        </p:nvSpPr>
        <p:spPr>
          <a:xfrm>
            <a:off x="2133600" y="685801"/>
            <a:ext cx="7391400" cy="1200329"/>
          </a:xfrm>
          <a:prstGeom prst="rect">
            <a:avLst/>
          </a:prstGeom>
          <a:noFill/>
        </p:spPr>
        <p:txBody>
          <a:bodyPr wrap="square" rtlCol="0">
            <a:spAutoFit/>
          </a:bodyPr>
          <a:lstStyle/>
          <a:p>
            <a:pPr algn="ctr"/>
            <a:r>
              <a:rPr lang="en-US" dirty="0">
                <a:latin typeface="+mj-lt"/>
              </a:rPr>
              <a:t> Combines the traditional </a:t>
            </a:r>
            <a:r>
              <a:rPr lang="en-US" b="1" dirty="0">
                <a:solidFill>
                  <a:srgbClr val="FF0000"/>
                </a:solidFill>
                <a:latin typeface="+mj-lt"/>
              </a:rPr>
              <a:t>discipline of ethics </a:t>
            </a:r>
            <a:r>
              <a:rPr lang="en-US" dirty="0">
                <a:latin typeface="+mj-lt"/>
              </a:rPr>
              <a:t>with the professional activities of </a:t>
            </a:r>
            <a:r>
              <a:rPr lang="en-US" b="1" dirty="0">
                <a:solidFill>
                  <a:srgbClr val="FF0000"/>
                </a:solidFill>
                <a:latin typeface="+mj-lt"/>
              </a:rPr>
              <a:t>business planning</a:t>
            </a:r>
            <a:r>
              <a:rPr lang="en-US" dirty="0">
                <a:latin typeface="+mj-lt"/>
              </a:rPr>
              <a:t>, policy making, developing motivations for scientific research, and other activities that have a direct impact on </a:t>
            </a:r>
            <a:r>
              <a:rPr lang="en-US" b="1" dirty="0">
                <a:solidFill>
                  <a:srgbClr val="FF0000"/>
                </a:solidFill>
                <a:latin typeface="+mj-lt"/>
              </a:rPr>
              <a:t>people</a:t>
            </a:r>
            <a:r>
              <a:rPr lang="en-US" dirty="0">
                <a:latin typeface="+mj-lt"/>
              </a:rPr>
              <a:t> and the planet.</a:t>
            </a:r>
          </a:p>
        </p:txBody>
      </p:sp>
    </p:spTree>
    <p:extLst>
      <p:ext uri="{BB962C8B-B14F-4D97-AF65-F5344CB8AC3E}">
        <p14:creationId xmlns:p14="http://schemas.microsoft.com/office/powerpoint/2010/main" val="870397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3B883B-DC0B-9CEE-D839-CA06147FD3AD}"/>
              </a:ext>
            </a:extLst>
          </p:cNvPr>
          <p:cNvSpPr>
            <a:spLocks noGrp="1"/>
          </p:cNvSpPr>
          <p:nvPr>
            <p:ph type="sldNum" sz="quarter" idx="12"/>
          </p:nvPr>
        </p:nvSpPr>
        <p:spPr/>
        <p:txBody>
          <a:bodyPr/>
          <a:lstStyle/>
          <a:p>
            <a:fld id="{5ACD0CF0-90CC-9C41-A77B-2776398A8C8B}" type="slidenum">
              <a:rPr lang="en-US" smtClean="0"/>
              <a:pPr/>
              <a:t>27</a:t>
            </a:fld>
            <a:endParaRPr lang="en-US"/>
          </a:p>
        </p:txBody>
      </p:sp>
      <p:sp>
        <p:nvSpPr>
          <p:cNvPr id="5" name="TextBox 4">
            <a:extLst>
              <a:ext uri="{FF2B5EF4-FFF2-40B4-BE49-F238E27FC236}">
                <a16:creationId xmlns:a16="http://schemas.microsoft.com/office/drawing/2014/main" id="{72CCB244-B871-7942-DC80-B54FE64CC5D6}"/>
              </a:ext>
            </a:extLst>
          </p:cNvPr>
          <p:cNvSpPr txBox="1"/>
          <p:nvPr/>
        </p:nvSpPr>
        <p:spPr>
          <a:xfrm>
            <a:off x="2590800" y="1295400"/>
            <a:ext cx="6477000" cy="1077218"/>
          </a:xfrm>
          <a:prstGeom prst="rect">
            <a:avLst/>
          </a:prstGeom>
          <a:noFill/>
        </p:spPr>
        <p:txBody>
          <a:bodyPr wrap="square" rtlCol="0">
            <a:spAutoFit/>
          </a:bodyPr>
          <a:lstStyle/>
          <a:p>
            <a:pPr lvl="1" algn="ctr">
              <a:defRPr/>
            </a:pPr>
            <a:r>
              <a:rPr lang="en-US" sz="3200" b="1" dirty="0">
                <a:latin typeface="Book Antiqua" charset="0"/>
              </a:rPr>
              <a:t>Human Capital versus Market Signaling </a:t>
            </a:r>
          </a:p>
        </p:txBody>
      </p:sp>
    </p:spTree>
    <p:extLst>
      <p:ext uri="{BB962C8B-B14F-4D97-AF65-F5344CB8AC3E}">
        <p14:creationId xmlns:p14="http://schemas.microsoft.com/office/powerpoint/2010/main" val="3337799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F7920F-D7E5-EFBA-2BE9-C7CEE1E6FE94}"/>
              </a:ext>
            </a:extLst>
          </p:cNvPr>
          <p:cNvSpPr>
            <a:spLocks noGrp="1"/>
          </p:cNvSpPr>
          <p:nvPr>
            <p:ph type="sldNum" sz="quarter" idx="12"/>
          </p:nvPr>
        </p:nvSpPr>
        <p:spPr/>
        <p:txBody>
          <a:bodyPr/>
          <a:lstStyle/>
          <a:p>
            <a:fld id="{5ACD0CF0-90CC-9C41-A77B-2776398A8C8B}" type="slidenum">
              <a:rPr lang="en-US" smtClean="0"/>
              <a:pPr/>
              <a:t>28</a:t>
            </a:fld>
            <a:endParaRPr lang="en-US"/>
          </a:p>
        </p:txBody>
      </p:sp>
      <p:sp>
        <p:nvSpPr>
          <p:cNvPr id="5" name="Arrow: Left-Right 4">
            <a:extLst>
              <a:ext uri="{FF2B5EF4-FFF2-40B4-BE49-F238E27FC236}">
                <a16:creationId xmlns:a16="http://schemas.microsoft.com/office/drawing/2014/main" id="{5A0A7180-D2DB-F191-05E3-A9545FC93062}"/>
              </a:ext>
            </a:extLst>
          </p:cNvPr>
          <p:cNvSpPr/>
          <p:nvPr/>
        </p:nvSpPr>
        <p:spPr>
          <a:xfrm>
            <a:off x="1295400" y="1600200"/>
            <a:ext cx="9753600" cy="3651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C2DA4EC-6090-7D07-6961-E42BCB145C19}"/>
              </a:ext>
            </a:extLst>
          </p:cNvPr>
          <p:cNvSpPr txBox="1"/>
          <p:nvPr/>
        </p:nvSpPr>
        <p:spPr>
          <a:xfrm>
            <a:off x="9906000" y="1230868"/>
            <a:ext cx="1600200" cy="369332"/>
          </a:xfrm>
          <a:prstGeom prst="rect">
            <a:avLst/>
          </a:prstGeom>
          <a:noFill/>
        </p:spPr>
        <p:txBody>
          <a:bodyPr wrap="square" rtlCol="0">
            <a:spAutoFit/>
          </a:bodyPr>
          <a:lstStyle/>
          <a:p>
            <a:r>
              <a:rPr lang="en-US" dirty="0"/>
              <a:t>Human Capital </a:t>
            </a:r>
          </a:p>
        </p:txBody>
      </p:sp>
      <p:sp>
        <p:nvSpPr>
          <p:cNvPr id="8" name="TextBox 7">
            <a:extLst>
              <a:ext uri="{FF2B5EF4-FFF2-40B4-BE49-F238E27FC236}">
                <a16:creationId xmlns:a16="http://schemas.microsoft.com/office/drawing/2014/main" id="{0A82FA02-56E2-16A6-718B-BA7F48548B11}"/>
              </a:ext>
            </a:extLst>
          </p:cNvPr>
          <p:cNvSpPr txBox="1"/>
          <p:nvPr/>
        </p:nvSpPr>
        <p:spPr>
          <a:xfrm>
            <a:off x="838200" y="1230868"/>
            <a:ext cx="1066800" cy="369332"/>
          </a:xfrm>
          <a:prstGeom prst="rect">
            <a:avLst/>
          </a:prstGeom>
          <a:noFill/>
        </p:spPr>
        <p:txBody>
          <a:bodyPr wrap="square" rtlCol="0">
            <a:spAutoFit/>
          </a:bodyPr>
          <a:lstStyle/>
          <a:p>
            <a:r>
              <a:rPr lang="en-US" dirty="0"/>
              <a:t>Signaling </a:t>
            </a:r>
          </a:p>
        </p:txBody>
      </p:sp>
    </p:spTree>
    <p:extLst>
      <p:ext uri="{BB962C8B-B14F-4D97-AF65-F5344CB8AC3E}">
        <p14:creationId xmlns:p14="http://schemas.microsoft.com/office/powerpoint/2010/main" val="4068412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408598-E198-1BE6-9A5D-0F0343D6613F}"/>
              </a:ext>
            </a:extLst>
          </p:cNvPr>
          <p:cNvSpPr>
            <a:spLocks noGrp="1"/>
          </p:cNvSpPr>
          <p:nvPr>
            <p:ph type="sldNum" sz="quarter" idx="12"/>
          </p:nvPr>
        </p:nvSpPr>
        <p:spPr/>
        <p:txBody>
          <a:bodyPr/>
          <a:lstStyle/>
          <a:p>
            <a:fld id="{5ACD0CF0-90CC-9C41-A77B-2776398A8C8B}" type="slidenum">
              <a:rPr lang="en-US" smtClean="0"/>
              <a:pPr/>
              <a:t>29</a:t>
            </a:fld>
            <a:endParaRPr lang="en-US"/>
          </a:p>
        </p:txBody>
      </p:sp>
      <p:pic>
        <p:nvPicPr>
          <p:cNvPr id="6" name="Picture 5">
            <a:extLst>
              <a:ext uri="{FF2B5EF4-FFF2-40B4-BE49-F238E27FC236}">
                <a16:creationId xmlns:a16="http://schemas.microsoft.com/office/drawing/2014/main" id="{2DE2C175-952D-3306-52D3-D2DD30FAD401}"/>
              </a:ext>
            </a:extLst>
          </p:cNvPr>
          <p:cNvPicPr>
            <a:picLocks noChangeAspect="1"/>
          </p:cNvPicPr>
          <p:nvPr/>
        </p:nvPicPr>
        <p:blipFill>
          <a:blip r:embed="rId2"/>
          <a:stretch>
            <a:fillRect/>
          </a:stretch>
        </p:blipFill>
        <p:spPr>
          <a:xfrm>
            <a:off x="1143000" y="0"/>
            <a:ext cx="10210799" cy="6858000"/>
          </a:xfrm>
          <a:prstGeom prst="rect">
            <a:avLst/>
          </a:prstGeom>
        </p:spPr>
      </p:pic>
    </p:spTree>
    <p:extLst>
      <p:ext uri="{BB962C8B-B14F-4D97-AF65-F5344CB8AC3E}">
        <p14:creationId xmlns:p14="http://schemas.microsoft.com/office/powerpoint/2010/main" val="1429714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4759198" y="6340987"/>
            <a:ext cx="2057400" cy="365125"/>
          </a:xfrm>
        </p:spPr>
        <p:txBody>
          <a:bodyPr/>
          <a:lstStyle/>
          <a:p>
            <a:pPr algn="ctr"/>
            <a:fld id="{5ACD0CF0-90CC-9C41-A77B-2776398A8C8B}" type="slidenum">
              <a:rPr lang="en-US" smtClean="0"/>
              <a:pPr algn="ctr"/>
              <a:t>3</a:t>
            </a:fld>
            <a:endParaRPr lang="en-US" dirty="0"/>
          </a:p>
        </p:txBody>
      </p:sp>
      <p:sp>
        <p:nvSpPr>
          <p:cNvPr id="12" name="TextBox 11">
            <a:extLst>
              <a:ext uri="{FF2B5EF4-FFF2-40B4-BE49-F238E27FC236}">
                <a16:creationId xmlns:a16="http://schemas.microsoft.com/office/drawing/2014/main" id="{B9811BE3-3CB7-4B61-A36E-6C9363A51A90}"/>
              </a:ext>
            </a:extLst>
          </p:cNvPr>
          <p:cNvSpPr txBox="1"/>
          <p:nvPr/>
        </p:nvSpPr>
        <p:spPr>
          <a:xfrm>
            <a:off x="2514600" y="2286000"/>
            <a:ext cx="6477000" cy="1077218"/>
          </a:xfrm>
          <a:prstGeom prst="rect">
            <a:avLst/>
          </a:prstGeom>
          <a:noFill/>
        </p:spPr>
        <p:txBody>
          <a:bodyPr wrap="square" rtlCol="0">
            <a:spAutoFit/>
          </a:bodyPr>
          <a:lstStyle/>
          <a:p>
            <a:pPr lvl="1" algn="ctr">
              <a:defRPr/>
            </a:pPr>
            <a:r>
              <a:rPr lang="en-US" sz="3200" b="1" dirty="0">
                <a:latin typeface="Book Antiqua" charset="0"/>
              </a:rPr>
              <a:t>Data Science Degree for the Data Age </a:t>
            </a:r>
          </a:p>
        </p:txBody>
      </p:sp>
    </p:spTree>
    <p:extLst>
      <p:ext uri="{BB962C8B-B14F-4D97-AF65-F5344CB8AC3E}">
        <p14:creationId xmlns:p14="http://schemas.microsoft.com/office/powerpoint/2010/main" val="528807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47D03-66C4-4389-C872-6658CD7D078B}"/>
              </a:ext>
            </a:extLst>
          </p:cNvPr>
          <p:cNvSpPr>
            <a:spLocks noGrp="1"/>
          </p:cNvSpPr>
          <p:nvPr>
            <p:ph type="title"/>
          </p:nvPr>
        </p:nvSpPr>
        <p:spPr>
          <a:xfrm>
            <a:off x="838200" y="274320"/>
            <a:ext cx="10515600" cy="731520"/>
          </a:xfrm>
        </p:spPr>
        <p:txBody>
          <a:bodyPr/>
          <a:lstStyle/>
          <a:p>
            <a:r>
              <a:rPr lang="en-US" dirty="0"/>
              <a:t>Problem Solving through Probabilistic Reasoning </a:t>
            </a:r>
          </a:p>
        </p:txBody>
      </p:sp>
      <p:sp>
        <p:nvSpPr>
          <p:cNvPr id="4" name="Slide Number Placeholder 3">
            <a:extLst>
              <a:ext uri="{FF2B5EF4-FFF2-40B4-BE49-F238E27FC236}">
                <a16:creationId xmlns:a16="http://schemas.microsoft.com/office/drawing/2014/main" id="{A1AE3358-CE8A-7998-D26C-8B446517658F}"/>
              </a:ext>
            </a:extLst>
          </p:cNvPr>
          <p:cNvSpPr>
            <a:spLocks noGrp="1"/>
          </p:cNvSpPr>
          <p:nvPr>
            <p:ph type="sldNum" sz="quarter" idx="12"/>
          </p:nvPr>
        </p:nvSpPr>
        <p:spPr/>
        <p:txBody>
          <a:bodyPr/>
          <a:lstStyle/>
          <a:p>
            <a:fld id="{5ACD0CF0-90CC-9C41-A77B-2776398A8C8B}" type="slidenum">
              <a:rPr lang="en-US" smtClean="0"/>
              <a:pPr/>
              <a:t>30</a:t>
            </a:fld>
            <a:endParaRPr lang="en-US"/>
          </a:p>
        </p:txBody>
      </p:sp>
      <p:sp>
        <p:nvSpPr>
          <p:cNvPr id="5" name="TextBox 4">
            <a:extLst>
              <a:ext uri="{FF2B5EF4-FFF2-40B4-BE49-F238E27FC236}">
                <a16:creationId xmlns:a16="http://schemas.microsoft.com/office/drawing/2014/main" id="{33658D30-BF66-1485-1880-B9A8FF9F1E59}"/>
              </a:ext>
            </a:extLst>
          </p:cNvPr>
          <p:cNvSpPr txBox="1"/>
          <p:nvPr/>
        </p:nvSpPr>
        <p:spPr>
          <a:xfrm>
            <a:off x="533400" y="1219200"/>
            <a:ext cx="10932160" cy="2585323"/>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High level – Two types of reasoning</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Type 1  - “…autonomous because their execution is rapid and mandatory when the triggering stimuli are encountered, they do not require much cognitive effort, and they can operate in parallel (</a:t>
            </a:r>
            <a:r>
              <a:rPr lang="en-US" dirty="0" err="1">
                <a:latin typeface="Times New Roman" panose="02020603050405020304" pitchFamily="18" charset="0"/>
                <a:cs typeface="Times New Roman" panose="02020603050405020304" pitchFamily="18" charset="0"/>
              </a:rPr>
              <a:t>Chiesi,Primi</a:t>
            </a:r>
            <a:r>
              <a:rPr lang="en-US" dirty="0">
                <a:latin typeface="Times New Roman" panose="02020603050405020304" pitchFamily="18" charset="0"/>
                <a:cs typeface="Times New Roman" panose="02020603050405020304" pitchFamily="18" charset="0"/>
              </a:rPr>
              <a:t>, &amp; </a:t>
            </a:r>
            <a:r>
              <a:rPr lang="en-US" dirty="0" err="1">
                <a:latin typeface="Times New Roman" panose="02020603050405020304" pitchFamily="18" charset="0"/>
                <a:cs typeface="Times New Roman" panose="02020603050405020304" pitchFamily="18" charset="0"/>
              </a:rPr>
              <a:t>Morsanyi</a:t>
            </a:r>
            <a:r>
              <a:rPr lang="en-US" dirty="0">
                <a:latin typeface="Times New Roman" panose="02020603050405020304" pitchFamily="18" charset="0"/>
                <a:cs typeface="Times New Roman" panose="02020603050405020304" pitchFamily="18" charset="0"/>
              </a:rPr>
              <a:t>, 315). ”</a:t>
            </a:r>
          </a:p>
          <a:p>
            <a:pPr marL="1200150" lvl="2"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People feel they are correct, but they are often wrong and misleading even if the human brain reinforces this reactions as correct, via some automated response mechanism</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Type 2  “…processes are relatively slow and computationally expensive, they are available for conscious awareness, serial, and often language based (</a:t>
            </a:r>
            <a:r>
              <a:rPr lang="en-US" dirty="0" err="1">
                <a:latin typeface="Times New Roman" panose="02020603050405020304" pitchFamily="18" charset="0"/>
                <a:cs typeface="Times New Roman" panose="02020603050405020304" pitchFamily="18" charset="0"/>
              </a:rPr>
              <a:t>Chiesi,Primi</a:t>
            </a:r>
            <a:r>
              <a:rPr lang="en-US" dirty="0">
                <a:latin typeface="Times New Roman" panose="02020603050405020304" pitchFamily="18" charset="0"/>
                <a:cs typeface="Times New Roman" panose="02020603050405020304" pitchFamily="18" charset="0"/>
              </a:rPr>
              <a:t>, &amp; </a:t>
            </a:r>
            <a:r>
              <a:rPr lang="en-US" dirty="0" err="1">
                <a:latin typeface="Times New Roman" panose="02020603050405020304" pitchFamily="18" charset="0"/>
                <a:cs typeface="Times New Roman" panose="02020603050405020304" pitchFamily="18" charset="0"/>
              </a:rPr>
              <a:t>Morsanyi</a:t>
            </a:r>
            <a:r>
              <a:rPr lang="en-US" dirty="0">
                <a:latin typeface="Times New Roman" panose="02020603050405020304" pitchFamily="18" charset="0"/>
                <a:cs typeface="Times New Roman" panose="02020603050405020304" pitchFamily="18" charset="0"/>
              </a:rPr>
              <a:t>, 315).”</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use of heuristics that facilitate type 1 reasoning increases over time. </a:t>
            </a:r>
          </a:p>
        </p:txBody>
      </p:sp>
      <p:sp>
        <p:nvSpPr>
          <p:cNvPr id="6" name="TextBox 5">
            <a:extLst>
              <a:ext uri="{FF2B5EF4-FFF2-40B4-BE49-F238E27FC236}">
                <a16:creationId xmlns:a16="http://schemas.microsoft.com/office/drawing/2014/main" id="{E811FD58-2B02-D8AC-9A3D-DFCB4C2E4B31}"/>
              </a:ext>
            </a:extLst>
          </p:cNvPr>
          <p:cNvSpPr txBox="1"/>
          <p:nvPr/>
        </p:nvSpPr>
        <p:spPr>
          <a:xfrm>
            <a:off x="76200" y="5623560"/>
            <a:ext cx="7391400" cy="369332"/>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Sources: </a:t>
            </a:r>
            <a:r>
              <a:rPr lang="en-US" sz="900" dirty="0">
                <a:effectLst/>
                <a:latin typeface="Times New Roman" panose="02020603050405020304" pitchFamily="18" charset="0"/>
                <a:cs typeface="Times New Roman" panose="02020603050405020304" pitchFamily="18" charset="0"/>
              </a:rPr>
              <a:t>Francesca </a:t>
            </a:r>
            <a:r>
              <a:rPr lang="en-US" sz="900" dirty="0" err="1">
                <a:effectLst/>
                <a:latin typeface="Times New Roman" panose="02020603050405020304" pitchFamily="18" charset="0"/>
                <a:cs typeface="Times New Roman" panose="02020603050405020304" pitchFamily="18" charset="0"/>
              </a:rPr>
              <a:t>Chiesi</a:t>
            </a:r>
            <a:r>
              <a:rPr lang="en-US" sz="900" dirty="0">
                <a:effectLst/>
                <a:latin typeface="Times New Roman" panose="02020603050405020304" pitchFamily="18" charset="0"/>
                <a:cs typeface="Times New Roman" panose="02020603050405020304" pitchFamily="18" charset="0"/>
              </a:rPr>
              <a:t> , Caterina </a:t>
            </a:r>
            <a:r>
              <a:rPr lang="en-US" sz="900" dirty="0" err="1">
                <a:effectLst/>
                <a:latin typeface="Times New Roman" panose="02020603050405020304" pitchFamily="18" charset="0"/>
                <a:cs typeface="Times New Roman" panose="02020603050405020304" pitchFamily="18" charset="0"/>
              </a:rPr>
              <a:t>Primi</a:t>
            </a:r>
            <a:r>
              <a:rPr lang="en-US" sz="900" dirty="0">
                <a:effectLst/>
                <a:latin typeface="Times New Roman" panose="02020603050405020304" pitchFamily="18" charset="0"/>
                <a:cs typeface="Times New Roman" panose="02020603050405020304" pitchFamily="18" charset="0"/>
              </a:rPr>
              <a:t> &amp; Kinga </a:t>
            </a:r>
            <a:r>
              <a:rPr lang="en-US" sz="900" dirty="0" err="1">
                <a:effectLst/>
                <a:latin typeface="Times New Roman" panose="02020603050405020304" pitchFamily="18" charset="0"/>
                <a:cs typeface="Times New Roman" panose="02020603050405020304" pitchFamily="18" charset="0"/>
              </a:rPr>
              <a:t>Morsanyi</a:t>
            </a:r>
            <a:r>
              <a:rPr lang="en-US" sz="900" dirty="0">
                <a:effectLst/>
                <a:latin typeface="Times New Roman" panose="02020603050405020304" pitchFamily="18" charset="0"/>
                <a:cs typeface="Times New Roman" panose="02020603050405020304" pitchFamily="18" charset="0"/>
              </a:rPr>
              <a:t> (2011) Developmental changes in probabilistic reasoning: The role of cognitive capacity, instructions, thinking styles, and relevant knowledge, Thinking &amp; Reasoning, 17:3, 315-350, DOI: 10.1080/13546783.2011.598401</a:t>
            </a:r>
            <a:endParaRPr lang="en-US" sz="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6823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BED1F4-7293-E40E-0631-3C138AC1F473}"/>
              </a:ext>
            </a:extLst>
          </p:cNvPr>
          <p:cNvSpPr>
            <a:spLocks noGrp="1"/>
          </p:cNvSpPr>
          <p:nvPr>
            <p:ph type="sldNum" sz="quarter" idx="12"/>
          </p:nvPr>
        </p:nvSpPr>
        <p:spPr/>
        <p:txBody>
          <a:bodyPr/>
          <a:lstStyle/>
          <a:p>
            <a:fld id="{5ACD0CF0-90CC-9C41-A77B-2776398A8C8B}" type="slidenum">
              <a:rPr lang="en-US" smtClean="0"/>
              <a:pPr/>
              <a:t>31</a:t>
            </a:fld>
            <a:endParaRPr lang="en-US"/>
          </a:p>
        </p:txBody>
      </p:sp>
      <p:sp>
        <p:nvSpPr>
          <p:cNvPr id="6" name="TextBox 5">
            <a:extLst>
              <a:ext uri="{FF2B5EF4-FFF2-40B4-BE49-F238E27FC236}">
                <a16:creationId xmlns:a16="http://schemas.microsoft.com/office/drawing/2014/main" id="{62970823-BCBF-6BCC-D11F-48FA099D007A}"/>
              </a:ext>
            </a:extLst>
          </p:cNvPr>
          <p:cNvSpPr txBox="1"/>
          <p:nvPr/>
        </p:nvSpPr>
        <p:spPr>
          <a:xfrm>
            <a:off x="1295400" y="685800"/>
            <a:ext cx="9601200" cy="2677656"/>
          </a:xfrm>
          <a:prstGeom prst="rect">
            <a:avLst/>
          </a:prstGeom>
          <a:noFill/>
        </p:spPr>
        <p:txBody>
          <a:bodyPr wrap="square" rtlCol="0">
            <a:spAutoFit/>
          </a:bodyPr>
          <a:lstStyle/>
          <a:p>
            <a:pPr marL="285750" indent="-285750">
              <a:buFont typeface="Wingdings" panose="05000000000000000000" pitchFamily="2" charset="2"/>
              <a:buChar char="Ø"/>
            </a:pPr>
            <a:r>
              <a:rPr lang="en-US" sz="2100" b="1" dirty="0">
                <a:solidFill>
                  <a:schemeClr val="tx2"/>
                </a:solidFill>
                <a:latin typeface="+mj-lt"/>
              </a:rPr>
              <a:t>Focus on Problem Solving through Probabilistic Reasoning</a:t>
            </a:r>
          </a:p>
          <a:p>
            <a:endParaRPr lang="en-US" sz="2100" b="1" dirty="0">
              <a:solidFill>
                <a:schemeClr val="tx2"/>
              </a:solidFill>
              <a:latin typeface="+mj-lt"/>
            </a:endParaRPr>
          </a:p>
          <a:p>
            <a:pPr marL="285750" indent="-285750">
              <a:buFont typeface="Wingdings" panose="05000000000000000000" pitchFamily="2" charset="2"/>
              <a:buChar char="Ø"/>
            </a:pPr>
            <a:r>
              <a:rPr lang="en-US" sz="2100" b="1" dirty="0">
                <a:solidFill>
                  <a:schemeClr val="tx2"/>
                </a:solidFill>
                <a:latin typeface="+mj-lt"/>
              </a:rPr>
              <a:t>Maximizes both Human Capital and Signaling Educational Theories</a:t>
            </a:r>
          </a:p>
          <a:p>
            <a:endParaRPr lang="en-US" sz="2100" b="1" dirty="0">
              <a:solidFill>
                <a:schemeClr val="tx2"/>
              </a:solidFill>
              <a:latin typeface="+mj-lt"/>
            </a:endParaRPr>
          </a:p>
          <a:p>
            <a:pPr marL="285750" indent="-285750">
              <a:buFont typeface="Wingdings" panose="05000000000000000000" pitchFamily="2" charset="2"/>
              <a:buChar char="Ø"/>
            </a:pPr>
            <a:r>
              <a:rPr lang="en-US" sz="2100" b="1" dirty="0">
                <a:solidFill>
                  <a:schemeClr val="tx2"/>
                </a:solidFill>
                <a:latin typeface="+mj-lt"/>
              </a:rPr>
              <a:t>Creates a foundation for Market Sector Specialization – Knowledge Economy</a:t>
            </a:r>
          </a:p>
          <a:p>
            <a:endParaRPr lang="en-US" sz="2100" b="1" dirty="0">
              <a:solidFill>
                <a:schemeClr val="tx2"/>
              </a:solidFill>
              <a:latin typeface="+mj-lt"/>
            </a:endParaRPr>
          </a:p>
          <a:p>
            <a:pPr marL="285750" indent="-285750">
              <a:buFont typeface="Wingdings" panose="05000000000000000000" pitchFamily="2" charset="2"/>
              <a:buChar char="Ø"/>
            </a:pPr>
            <a:r>
              <a:rPr lang="en-US" sz="2100" b="1" dirty="0">
                <a:solidFill>
                  <a:schemeClr val="tx2"/>
                </a:solidFill>
                <a:latin typeface="+mj-lt"/>
              </a:rPr>
              <a:t>Data Literate Society is Required for the Data Age</a:t>
            </a:r>
          </a:p>
        </p:txBody>
      </p:sp>
      <p:sp>
        <p:nvSpPr>
          <p:cNvPr id="8" name="Title 7">
            <a:extLst>
              <a:ext uri="{FF2B5EF4-FFF2-40B4-BE49-F238E27FC236}">
                <a16:creationId xmlns:a16="http://schemas.microsoft.com/office/drawing/2014/main" id="{89A8FF60-4ECD-0718-1D24-6D87E2300164}"/>
              </a:ext>
            </a:extLst>
          </p:cNvPr>
          <p:cNvSpPr>
            <a:spLocks noGrp="1"/>
          </p:cNvSpPr>
          <p:nvPr>
            <p:ph type="title"/>
          </p:nvPr>
        </p:nvSpPr>
        <p:spPr/>
        <p:txBody>
          <a:bodyPr/>
          <a:lstStyle/>
          <a:p>
            <a:r>
              <a:rPr lang="en-US" dirty="0"/>
              <a:t>Summary </a:t>
            </a:r>
          </a:p>
        </p:txBody>
      </p:sp>
    </p:spTree>
    <p:extLst>
      <p:ext uri="{BB962C8B-B14F-4D97-AF65-F5344CB8AC3E}">
        <p14:creationId xmlns:p14="http://schemas.microsoft.com/office/powerpoint/2010/main" val="428668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fade">
                                      <p:cBhvr>
                                        <p:cTn id="7" dur="1000"/>
                                        <p:tgtEl>
                                          <p:spTgt spid="6">
                                            <p:txEl>
                                              <p:pRg st="6" end="6"/>
                                            </p:txEl>
                                          </p:spTgt>
                                        </p:tgtEl>
                                      </p:cBhvr>
                                    </p:animEffect>
                                    <p:anim calcmode="lin" valueType="num">
                                      <p:cBhvr>
                                        <p:cTn id="8"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4" end="4"/>
                                            </p:txEl>
                                          </p:spTgt>
                                        </p:tgtEl>
                                        <p:attrNameLst>
                                          <p:attrName>style.visibility</p:attrName>
                                        </p:attrNameLst>
                                      </p:cBhvr>
                                      <p:to>
                                        <p:strVal val="visible"/>
                                      </p:to>
                                    </p:set>
                                    <p:animEffect transition="in" filter="fade">
                                      <p:cBhvr>
                                        <p:cTn id="14" dur="1000"/>
                                        <p:tgtEl>
                                          <p:spTgt spid="6">
                                            <p:txEl>
                                              <p:pRg st="4" end="4"/>
                                            </p:txEl>
                                          </p:spTgt>
                                        </p:tgtEl>
                                      </p:cBhvr>
                                    </p:animEffect>
                                    <p:anim calcmode="lin" valueType="num">
                                      <p:cBhvr>
                                        <p:cTn id="1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1000"/>
                                        <p:tgtEl>
                                          <p:spTgt spid="6">
                                            <p:txEl>
                                              <p:pRg st="0" end="0"/>
                                            </p:txEl>
                                          </p:spTgt>
                                        </p:tgtEl>
                                      </p:cBhvr>
                                    </p:animEffect>
                                    <p:anim calcmode="lin" valueType="num">
                                      <p:cBhvr>
                                        <p:cTn id="2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3B883B-DC0B-9CEE-D839-CA06147FD3AD}"/>
              </a:ext>
            </a:extLst>
          </p:cNvPr>
          <p:cNvSpPr>
            <a:spLocks noGrp="1"/>
          </p:cNvSpPr>
          <p:nvPr>
            <p:ph type="sldNum" sz="quarter" idx="12"/>
          </p:nvPr>
        </p:nvSpPr>
        <p:spPr/>
        <p:txBody>
          <a:bodyPr/>
          <a:lstStyle/>
          <a:p>
            <a:fld id="{5ACD0CF0-90CC-9C41-A77B-2776398A8C8B}" type="slidenum">
              <a:rPr lang="en-US" smtClean="0"/>
              <a:pPr/>
              <a:t>32</a:t>
            </a:fld>
            <a:endParaRPr lang="en-US"/>
          </a:p>
        </p:txBody>
      </p:sp>
      <p:pic>
        <p:nvPicPr>
          <p:cNvPr id="2" name="Picture 2" descr="/Users/San/Desktop/Screen Shot 2017-08-10 at 12.51.38.png">
            <a:extLst>
              <a:ext uri="{FF2B5EF4-FFF2-40B4-BE49-F238E27FC236}">
                <a16:creationId xmlns:a16="http://schemas.microsoft.com/office/drawing/2014/main" id="{A57FE9F4-8B0F-BDE5-BBED-77A0F0AD291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66800" y="-7938"/>
            <a:ext cx="9906000" cy="50598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83D6034-DCAC-C383-E30A-3EDF3B61E0AE}"/>
              </a:ext>
            </a:extLst>
          </p:cNvPr>
          <p:cNvSpPr txBox="1"/>
          <p:nvPr/>
        </p:nvSpPr>
        <p:spPr>
          <a:xfrm>
            <a:off x="2064663" y="4800600"/>
            <a:ext cx="7910274" cy="1041721"/>
          </a:xfrm>
          <a:prstGeom prst="rect">
            <a:avLst/>
          </a:prstGeom>
        </p:spPr>
        <p:txBody>
          <a:bodyPr/>
          <a:lstStyle>
            <a:lvl1pPr algn="ctr" eaLnBrk="1" hangingPunct="1">
              <a:defRPr sz="3000" b="1">
                <a:solidFill>
                  <a:srgbClr val="002060"/>
                </a:solidFill>
                <a:latin typeface="+mj-lt"/>
                <a:cs typeface="Aharoni" panose="02010803020104030203" pitchFamily="2" charset="-79"/>
              </a:defRPr>
            </a:lvl1pPr>
            <a:lvl2pPr algn="ctr" eaLnBrk="1" hangingPunct="1">
              <a:defRPr sz="5400">
                <a:solidFill>
                  <a:schemeClr val="tx2"/>
                </a:solidFill>
              </a:defRPr>
            </a:lvl2pPr>
            <a:lvl3pPr algn="ctr" eaLnBrk="1" hangingPunct="1">
              <a:defRPr sz="5400">
                <a:solidFill>
                  <a:schemeClr val="tx2"/>
                </a:solidFill>
              </a:defRPr>
            </a:lvl3pPr>
            <a:lvl4pPr algn="ctr" eaLnBrk="1" hangingPunct="1">
              <a:defRPr sz="5400">
                <a:solidFill>
                  <a:schemeClr val="tx2"/>
                </a:solidFill>
              </a:defRPr>
            </a:lvl4pPr>
            <a:lvl5pPr algn="ctr" eaLnBrk="1" hangingPunct="1">
              <a:defRPr sz="54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2000" dirty="0"/>
              <a:t>Based on 200 “Data Scientist” jobs national wide, expanding the number to included thousands of jobs targeting DC area, NYC, and Silicon Valley</a:t>
            </a:r>
          </a:p>
        </p:txBody>
      </p:sp>
    </p:spTree>
    <p:extLst>
      <p:ext uri="{BB962C8B-B14F-4D97-AF65-F5344CB8AC3E}">
        <p14:creationId xmlns:p14="http://schemas.microsoft.com/office/powerpoint/2010/main" val="2621145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A992E-ECEC-4FD9-939A-1FB8F0352E53}"/>
              </a:ext>
            </a:extLst>
          </p:cNvPr>
          <p:cNvSpPr txBox="1"/>
          <p:nvPr/>
        </p:nvSpPr>
        <p:spPr>
          <a:xfrm>
            <a:off x="1981200" y="2438401"/>
            <a:ext cx="8458200" cy="3170099"/>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000" u="sng">
                <a:latin typeface="Times New Roman" panose="02020603050405020304" pitchFamily="18" charset="0"/>
                <a:cs typeface="Times New Roman" panose="02020603050405020304" pitchFamily="18" charset="0"/>
              </a:defRPr>
            </a:lvl1pPr>
          </a:lstStyle>
          <a:p>
            <a:r>
              <a:rPr lang="en-US" dirty="0">
                <a:latin typeface="+mj-lt"/>
              </a:rPr>
              <a:t>Key tensions</a:t>
            </a:r>
            <a:r>
              <a:rPr lang="en-US" u="none" dirty="0">
                <a:latin typeface="+mj-lt"/>
              </a:rPr>
              <a:t>: development vs production, volume vs speed.</a:t>
            </a:r>
          </a:p>
          <a:p>
            <a:endParaRPr lang="en-US" dirty="0">
              <a:latin typeface="+mj-lt"/>
            </a:endParaRPr>
          </a:p>
          <a:p>
            <a:r>
              <a:rPr lang="en-US" dirty="0">
                <a:latin typeface="+mj-lt"/>
              </a:rPr>
              <a:t>Common theme</a:t>
            </a:r>
            <a:r>
              <a:rPr lang="en-US" u="none" dirty="0">
                <a:latin typeface="+mj-lt"/>
              </a:rPr>
              <a:t>: building </a:t>
            </a:r>
          </a:p>
          <a:p>
            <a:endParaRPr lang="en-US" dirty="0">
              <a:latin typeface="+mj-lt"/>
            </a:endParaRPr>
          </a:p>
          <a:p>
            <a:r>
              <a:rPr lang="en-US" dirty="0">
                <a:latin typeface="+mj-lt"/>
              </a:rPr>
              <a:t>Keywords</a:t>
            </a:r>
            <a:r>
              <a:rPr lang="en-US" u="none" dirty="0">
                <a:latin typeface="+mj-lt"/>
              </a:rPr>
              <a:t>: infrastructure, data systems, data engineering, the cloud, networks, hardware, software, programming languages, big data management, benchmarking, continuous integration, availability, cybersecurity.</a:t>
            </a:r>
          </a:p>
          <a:p>
            <a:endParaRPr lang="en-US" dirty="0">
              <a:latin typeface="+mj-lt"/>
            </a:endParaRPr>
          </a:p>
          <a:p>
            <a:r>
              <a:rPr lang="en-US" dirty="0">
                <a:latin typeface="+mj-lt"/>
              </a:rPr>
              <a:t>Values</a:t>
            </a:r>
            <a:r>
              <a:rPr lang="en-US" u="none" dirty="0">
                <a:latin typeface="+mj-lt"/>
              </a:rPr>
              <a:t>: speed, stability, robustness, resilience, uptime.</a:t>
            </a:r>
          </a:p>
        </p:txBody>
      </p:sp>
      <p:sp>
        <p:nvSpPr>
          <p:cNvPr id="6" name="TextBox 5">
            <a:extLst>
              <a:ext uri="{FF2B5EF4-FFF2-40B4-BE49-F238E27FC236}">
                <a16:creationId xmlns:a16="http://schemas.microsoft.com/office/drawing/2014/main" id="{ECBC9954-C44A-4B1D-A2DC-80A7C03E2C53}"/>
              </a:ext>
            </a:extLst>
          </p:cNvPr>
          <p:cNvSpPr txBox="1"/>
          <p:nvPr/>
        </p:nvSpPr>
        <p:spPr>
          <a:xfrm>
            <a:off x="1752601" y="13382"/>
            <a:ext cx="8379725" cy="584775"/>
          </a:xfrm>
          <a:prstGeom prst="rect">
            <a:avLst/>
          </a:prstGeom>
          <a:noFill/>
        </p:spPr>
        <p:txBody>
          <a:bodyPr wrap="square" rtlCol="0">
            <a:spAutoFit/>
          </a:bodyPr>
          <a:lstStyle/>
          <a:p>
            <a:pPr algn="ctr"/>
            <a:r>
              <a:rPr lang="en-US" sz="3200" dirty="0">
                <a:solidFill>
                  <a:schemeClr val="tx2"/>
                </a:solidFill>
                <a:latin typeface="+mj-lt"/>
              </a:rPr>
              <a:t>Systems</a:t>
            </a:r>
          </a:p>
        </p:txBody>
      </p:sp>
      <p:sp>
        <p:nvSpPr>
          <p:cNvPr id="2" name="TextBox 1">
            <a:extLst>
              <a:ext uri="{FF2B5EF4-FFF2-40B4-BE49-F238E27FC236}">
                <a16:creationId xmlns:a16="http://schemas.microsoft.com/office/drawing/2014/main" id="{1507B869-D9C8-4029-88E2-88C856A528E4}"/>
              </a:ext>
            </a:extLst>
          </p:cNvPr>
          <p:cNvSpPr txBox="1"/>
          <p:nvPr/>
        </p:nvSpPr>
        <p:spPr>
          <a:xfrm>
            <a:off x="2133600" y="779614"/>
            <a:ext cx="7772400" cy="1754326"/>
          </a:xfrm>
          <a:prstGeom prst="rect">
            <a:avLst/>
          </a:prstGeom>
          <a:noFill/>
        </p:spPr>
        <p:txBody>
          <a:bodyPr wrap="square" rtlCol="0">
            <a:spAutoFit/>
          </a:bodyPr>
          <a:lstStyle/>
          <a:p>
            <a:pPr algn="ctr"/>
            <a:r>
              <a:rPr lang="en-US" dirty="0">
                <a:latin typeface="+mj-lt"/>
              </a:rPr>
              <a:t>Infrastructure systems and architectures to </a:t>
            </a:r>
            <a:r>
              <a:rPr lang="en-US" b="1" dirty="0">
                <a:solidFill>
                  <a:srgbClr val="FF0000"/>
                </a:solidFill>
                <a:latin typeface="+mj-lt"/>
              </a:rPr>
              <a:t>support working with big data </a:t>
            </a:r>
            <a:r>
              <a:rPr lang="en-US" dirty="0">
                <a:latin typeface="+mj-lt"/>
              </a:rPr>
              <a:t>— big in terms of </a:t>
            </a:r>
            <a:r>
              <a:rPr lang="en-US" u="sng" dirty="0">
                <a:latin typeface="+mj-lt"/>
                <a:hlinkClick r:id="rId2"/>
              </a:rPr>
              <a:t>volume, velocity, and variety</a:t>
            </a:r>
            <a:r>
              <a:rPr lang="en-US" dirty="0">
                <a:latin typeface="+mj-lt"/>
              </a:rPr>
              <a:t> — and building high performance pipelines in both development and production environments. It includes the broad areas of </a:t>
            </a:r>
            <a:r>
              <a:rPr lang="en-US" b="1" dirty="0">
                <a:solidFill>
                  <a:srgbClr val="FF0000"/>
                </a:solidFill>
                <a:latin typeface="+mj-lt"/>
              </a:rPr>
              <a:t>hardware and software (programming) </a:t>
            </a:r>
            <a:r>
              <a:rPr lang="en-US" dirty="0">
                <a:latin typeface="+mj-lt"/>
              </a:rPr>
              <a:t>as such — computer technology as opposed to computer science. </a:t>
            </a:r>
          </a:p>
        </p:txBody>
      </p:sp>
    </p:spTree>
    <p:extLst>
      <p:ext uri="{BB962C8B-B14F-4D97-AF65-F5344CB8AC3E}">
        <p14:creationId xmlns:p14="http://schemas.microsoft.com/office/powerpoint/2010/main" val="3719360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A992E-ECEC-4FD9-939A-1FB8F0352E53}"/>
              </a:ext>
            </a:extLst>
          </p:cNvPr>
          <p:cNvSpPr txBox="1"/>
          <p:nvPr/>
        </p:nvSpPr>
        <p:spPr>
          <a:xfrm>
            <a:off x="1905000" y="2430974"/>
            <a:ext cx="8458200" cy="3170099"/>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000" u="sng">
                <a:latin typeface="Times New Roman" panose="02020603050405020304" pitchFamily="18" charset="0"/>
                <a:cs typeface="Times New Roman" panose="02020603050405020304" pitchFamily="18" charset="0"/>
              </a:defRPr>
            </a:lvl1pPr>
          </a:lstStyle>
          <a:p>
            <a:r>
              <a:rPr lang="en-US" dirty="0">
                <a:latin typeface="+mj-lt"/>
              </a:rPr>
              <a:t>Key tensions</a:t>
            </a:r>
            <a:r>
              <a:rPr lang="en-US" u="none" dirty="0">
                <a:latin typeface="+mj-lt"/>
              </a:rPr>
              <a:t>: inference vs prediction, analysis vs simulation.</a:t>
            </a:r>
          </a:p>
          <a:p>
            <a:endParaRPr lang="en-US" dirty="0">
              <a:latin typeface="+mj-lt"/>
            </a:endParaRPr>
          </a:p>
          <a:p>
            <a:r>
              <a:rPr lang="en-US" dirty="0">
                <a:latin typeface="+mj-lt"/>
              </a:rPr>
              <a:t>Common theme</a:t>
            </a:r>
            <a:r>
              <a:rPr lang="en-US" u="none" dirty="0">
                <a:latin typeface="+mj-lt"/>
              </a:rPr>
              <a:t>: Mathematical models and methods.</a:t>
            </a:r>
          </a:p>
          <a:p>
            <a:endParaRPr lang="en-US" dirty="0">
              <a:latin typeface="+mj-lt"/>
            </a:endParaRPr>
          </a:p>
          <a:p>
            <a:r>
              <a:rPr lang="en-US" dirty="0">
                <a:latin typeface="+mj-lt"/>
              </a:rPr>
              <a:t>Keywords</a:t>
            </a:r>
            <a:r>
              <a:rPr lang="en-US" u="none" dirty="0">
                <a:latin typeface="+mj-lt"/>
              </a:rPr>
              <a:t>: prediction, inference, machine learning, statistics, operations research, AI, experimental design, causality, optimization, knowledge, models, feature engineering, data mining.</a:t>
            </a:r>
          </a:p>
          <a:p>
            <a:endParaRPr lang="en-US" dirty="0">
              <a:latin typeface="+mj-lt"/>
            </a:endParaRPr>
          </a:p>
          <a:p>
            <a:r>
              <a:rPr lang="en-US" dirty="0">
                <a:latin typeface="+mj-lt"/>
              </a:rPr>
              <a:t>Values</a:t>
            </a:r>
            <a:r>
              <a:rPr lang="en-US" u="none" dirty="0">
                <a:latin typeface="+mj-lt"/>
              </a:rPr>
              <a:t>: accuracy, precision, validity, truth, convergence, explainability.</a:t>
            </a:r>
          </a:p>
        </p:txBody>
      </p:sp>
      <p:sp>
        <p:nvSpPr>
          <p:cNvPr id="6" name="TextBox 5">
            <a:extLst>
              <a:ext uri="{FF2B5EF4-FFF2-40B4-BE49-F238E27FC236}">
                <a16:creationId xmlns:a16="http://schemas.microsoft.com/office/drawing/2014/main" id="{ECBC9954-C44A-4B1D-A2DC-80A7C03E2C53}"/>
              </a:ext>
            </a:extLst>
          </p:cNvPr>
          <p:cNvSpPr txBox="1"/>
          <p:nvPr/>
        </p:nvSpPr>
        <p:spPr>
          <a:xfrm>
            <a:off x="1752601" y="13382"/>
            <a:ext cx="8379725" cy="584775"/>
          </a:xfrm>
          <a:prstGeom prst="rect">
            <a:avLst/>
          </a:prstGeom>
          <a:noFill/>
        </p:spPr>
        <p:txBody>
          <a:bodyPr wrap="square" rtlCol="0">
            <a:spAutoFit/>
          </a:bodyPr>
          <a:lstStyle/>
          <a:p>
            <a:pPr algn="ctr"/>
            <a:r>
              <a:rPr lang="en-US" sz="3200" dirty="0">
                <a:solidFill>
                  <a:schemeClr val="tx2"/>
                </a:solidFill>
                <a:latin typeface="Bodoni MT" panose="02070603080606020203" pitchFamily="18" charset="0"/>
              </a:rPr>
              <a:t>Analytics</a:t>
            </a:r>
          </a:p>
        </p:txBody>
      </p:sp>
      <p:sp>
        <p:nvSpPr>
          <p:cNvPr id="2" name="TextBox 1">
            <a:extLst>
              <a:ext uri="{FF2B5EF4-FFF2-40B4-BE49-F238E27FC236}">
                <a16:creationId xmlns:a16="http://schemas.microsoft.com/office/drawing/2014/main" id="{860C78E9-3182-4EDD-8EAB-2B250B5DBDD2}"/>
              </a:ext>
            </a:extLst>
          </p:cNvPr>
          <p:cNvSpPr txBox="1"/>
          <p:nvPr/>
        </p:nvSpPr>
        <p:spPr>
          <a:xfrm>
            <a:off x="1905000" y="914401"/>
            <a:ext cx="8382000" cy="1200329"/>
          </a:xfrm>
          <a:prstGeom prst="rect">
            <a:avLst/>
          </a:prstGeom>
          <a:noFill/>
        </p:spPr>
        <p:txBody>
          <a:bodyPr wrap="square" rtlCol="0">
            <a:spAutoFit/>
          </a:bodyPr>
          <a:lstStyle/>
          <a:p>
            <a:pPr algn="ctr"/>
            <a:r>
              <a:rPr lang="en-US" dirty="0">
                <a:latin typeface="+mj-lt"/>
              </a:rPr>
              <a:t>Analytics includes what most consider to be the heart of data science, the combination of </a:t>
            </a:r>
            <a:r>
              <a:rPr lang="en-US" b="1" dirty="0">
                <a:solidFill>
                  <a:srgbClr val="FF0000"/>
                </a:solidFill>
                <a:latin typeface="+mj-lt"/>
              </a:rPr>
              <a:t>statistical methods with machine learning</a:t>
            </a:r>
            <a:r>
              <a:rPr lang="en-US" dirty="0">
                <a:latin typeface="+mj-lt"/>
              </a:rPr>
              <a:t>, along with optimization, signal processing, network analysis, and other rigorous quantitative methods from a variety of fields.</a:t>
            </a:r>
          </a:p>
        </p:txBody>
      </p:sp>
    </p:spTree>
    <p:extLst>
      <p:ext uri="{BB962C8B-B14F-4D97-AF65-F5344CB8AC3E}">
        <p14:creationId xmlns:p14="http://schemas.microsoft.com/office/powerpoint/2010/main" val="4174811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BC9954-C44A-4B1D-A2DC-80A7C03E2C53}"/>
              </a:ext>
            </a:extLst>
          </p:cNvPr>
          <p:cNvSpPr txBox="1"/>
          <p:nvPr/>
        </p:nvSpPr>
        <p:spPr>
          <a:xfrm>
            <a:off x="1752601" y="13382"/>
            <a:ext cx="8379725" cy="584775"/>
          </a:xfrm>
          <a:prstGeom prst="rect">
            <a:avLst/>
          </a:prstGeom>
          <a:noFill/>
        </p:spPr>
        <p:txBody>
          <a:bodyPr wrap="square" rtlCol="0">
            <a:spAutoFit/>
          </a:bodyPr>
          <a:lstStyle/>
          <a:p>
            <a:pPr algn="ctr"/>
            <a:r>
              <a:rPr lang="en-US" sz="3200" dirty="0">
                <a:solidFill>
                  <a:schemeClr val="tx2"/>
                </a:solidFill>
                <a:latin typeface="Bodoni MT" panose="02070603080606020203" pitchFamily="18" charset="0"/>
              </a:rPr>
              <a:t>Mapping of Categories </a:t>
            </a:r>
          </a:p>
        </p:txBody>
      </p:sp>
      <p:grpSp>
        <p:nvGrpSpPr>
          <p:cNvPr id="45" name="Group 44">
            <a:extLst>
              <a:ext uri="{FF2B5EF4-FFF2-40B4-BE49-F238E27FC236}">
                <a16:creationId xmlns:a16="http://schemas.microsoft.com/office/drawing/2014/main" id="{6C06A367-7D8E-4325-AE0D-7AFB040385C5}"/>
              </a:ext>
            </a:extLst>
          </p:cNvPr>
          <p:cNvGrpSpPr/>
          <p:nvPr/>
        </p:nvGrpSpPr>
        <p:grpSpPr>
          <a:xfrm>
            <a:off x="1600200" y="838200"/>
            <a:ext cx="9067800" cy="1938992"/>
            <a:chOff x="76200" y="838200"/>
            <a:chExt cx="9067800" cy="1938992"/>
          </a:xfrm>
        </p:grpSpPr>
        <p:sp>
          <p:nvSpPr>
            <p:cNvPr id="2" name="TextBox 1">
              <a:extLst>
                <a:ext uri="{FF2B5EF4-FFF2-40B4-BE49-F238E27FC236}">
                  <a16:creationId xmlns:a16="http://schemas.microsoft.com/office/drawing/2014/main" id="{860C78E9-3182-4EDD-8EAB-2B250B5DBDD2}"/>
                </a:ext>
              </a:extLst>
            </p:cNvPr>
            <p:cNvSpPr txBox="1"/>
            <p:nvPr/>
          </p:nvSpPr>
          <p:spPr>
            <a:xfrm>
              <a:off x="76200" y="838200"/>
              <a:ext cx="9067800" cy="1938992"/>
            </a:xfrm>
            <a:prstGeom prst="rect">
              <a:avLst/>
            </a:prstGeom>
            <a:noFill/>
          </p:spPr>
          <p:txBody>
            <a:bodyPr wrap="square" rtlCol="0">
              <a:spAutoFit/>
            </a:bodyPr>
            <a:lstStyle/>
            <a:p>
              <a:pPr marL="457200" indent="-457200">
                <a:buFont typeface="+mj-lt"/>
                <a:buAutoNum type="arabicPeriod"/>
              </a:pPr>
              <a:r>
                <a:rPr lang="en-US" sz="2000" dirty="0">
                  <a:latin typeface="+mj-lt"/>
                </a:rPr>
                <a:t>Data description and Curation                             	Design</a:t>
              </a:r>
            </a:p>
            <a:p>
              <a:pPr marL="457200" indent="-457200">
                <a:buFont typeface="+mj-lt"/>
                <a:buAutoNum type="arabicPeriod"/>
              </a:pPr>
              <a:r>
                <a:rPr lang="en-US" sz="2000" dirty="0">
                  <a:latin typeface="+mj-lt"/>
                </a:rPr>
                <a:t>Mathematical Foundations                 	                  	Analytics </a:t>
              </a:r>
            </a:p>
            <a:p>
              <a:pPr marL="457200" indent="-457200">
                <a:buFont typeface="+mj-lt"/>
                <a:buAutoNum type="arabicPeriod"/>
              </a:pPr>
              <a:r>
                <a:rPr lang="en-US" sz="2000" dirty="0">
                  <a:latin typeface="+mj-lt"/>
                </a:rPr>
                <a:t>Computational Thinking                                       	Design and Analytics</a:t>
              </a:r>
            </a:p>
            <a:p>
              <a:pPr marL="457200" indent="-457200">
                <a:buFont typeface="+mj-lt"/>
                <a:buAutoNum type="arabicPeriod"/>
              </a:pPr>
              <a:r>
                <a:rPr lang="en-US" sz="2000" dirty="0">
                  <a:latin typeface="+mj-lt"/>
                </a:rPr>
                <a:t>Statistical Thinking                                                 	Analytics</a:t>
              </a:r>
            </a:p>
            <a:p>
              <a:pPr marL="457200" indent="-457200">
                <a:buFont typeface="+mj-lt"/>
                <a:buAutoNum type="arabicPeriod"/>
              </a:pPr>
              <a:r>
                <a:rPr lang="en-US" sz="2000" dirty="0">
                  <a:latin typeface="+mj-lt"/>
                </a:rPr>
                <a:t>Data Modeling                                                         	Design</a:t>
              </a:r>
            </a:p>
            <a:p>
              <a:pPr marL="457200" indent="-457200">
                <a:buFont typeface="+mj-lt"/>
                <a:buAutoNum type="arabicPeriod"/>
              </a:pPr>
              <a:r>
                <a:rPr lang="en-US" sz="2000" dirty="0">
                  <a:latin typeface="+mj-lt"/>
                </a:rPr>
                <a:t>Communication, reproducibility, and ethics       	Design, Value</a:t>
              </a:r>
            </a:p>
          </p:txBody>
        </p:sp>
        <p:cxnSp>
          <p:nvCxnSpPr>
            <p:cNvPr id="4" name="Straight Arrow Connector 3">
              <a:extLst>
                <a:ext uri="{FF2B5EF4-FFF2-40B4-BE49-F238E27FC236}">
                  <a16:creationId xmlns:a16="http://schemas.microsoft.com/office/drawing/2014/main" id="{E45CCA5E-8F38-470C-B11B-EA3A8BBBBB31}"/>
                </a:ext>
              </a:extLst>
            </p:cNvPr>
            <p:cNvCxnSpPr>
              <a:cxnSpLocks/>
            </p:cNvCxnSpPr>
            <p:nvPr/>
          </p:nvCxnSpPr>
          <p:spPr>
            <a:xfrm>
              <a:off x="4343400" y="1052513"/>
              <a:ext cx="19050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A412357-F01B-496A-A919-9D318F9ABD67}"/>
                </a:ext>
              </a:extLst>
            </p:cNvPr>
            <p:cNvCxnSpPr>
              <a:cxnSpLocks/>
            </p:cNvCxnSpPr>
            <p:nvPr/>
          </p:nvCxnSpPr>
          <p:spPr>
            <a:xfrm>
              <a:off x="3962400" y="1381118"/>
              <a:ext cx="22860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C3DF122-FCDA-4B91-9273-8ECC8FAA9F11}"/>
                </a:ext>
              </a:extLst>
            </p:cNvPr>
            <p:cNvCxnSpPr>
              <a:cxnSpLocks/>
            </p:cNvCxnSpPr>
            <p:nvPr/>
          </p:nvCxnSpPr>
          <p:spPr>
            <a:xfrm>
              <a:off x="3733800" y="1704970"/>
              <a:ext cx="2514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F633DC2-D154-4DA6-A569-997432820DDE}"/>
                </a:ext>
              </a:extLst>
            </p:cNvPr>
            <p:cNvCxnSpPr>
              <a:cxnSpLocks/>
            </p:cNvCxnSpPr>
            <p:nvPr/>
          </p:nvCxnSpPr>
          <p:spPr>
            <a:xfrm>
              <a:off x="3276600" y="1990720"/>
              <a:ext cx="29718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BF911A3-7A0C-4826-B0C0-63103B78EF83}"/>
                </a:ext>
              </a:extLst>
            </p:cNvPr>
            <p:cNvCxnSpPr>
              <a:cxnSpLocks/>
            </p:cNvCxnSpPr>
            <p:nvPr/>
          </p:nvCxnSpPr>
          <p:spPr>
            <a:xfrm>
              <a:off x="2743200" y="2290757"/>
              <a:ext cx="35052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658E93-2F97-475C-828E-40145C3917D3}"/>
                </a:ext>
              </a:extLst>
            </p:cNvPr>
            <p:cNvCxnSpPr>
              <a:cxnSpLocks/>
            </p:cNvCxnSpPr>
            <p:nvPr/>
          </p:nvCxnSpPr>
          <p:spPr>
            <a:xfrm>
              <a:off x="5715000" y="2590800"/>
              <a:ext cx="5334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7076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0F575B-7D26-D6F6-A7D7-20E5C8E504C5}"/>
              </a:ext>
            </a:extLst>
          </p:cNvPr>
          <p:cNvSpPr>
            <a:spLocks noGrp="1"/>
          </p:cNvSpPr>
          <p:nvPr>
            <p:ph type="sldNum" sz="quarter" idx="12"/>
          </p:nvPr>
        </p:nvSpPr>
        <p:spPr/>
        <p:txBody>
          <a:bodyPr/>
          <a:lstStyle/>
          <a:p>
            <a:fld id="{5ACD0CF0-90CC-9C41-A77B-2776398A8C8B}" type="slidenum">
              <a:rPr lang="en-US" smtClean="0"/>
              <a:pPr/>
              <a:t>4</a:t>
            </a:fld>
            <a:endParaRPr lang="en-US"/>
          </a:p>
        </p:txBody>
      </p:sp>
      <p:sp>
        <p:nvSpPr>
          <p:cNvPr id="5" name="TextBox 4">
            <a:extLst>
              <a:ext uri="{FF2B5EF4-FFF2-40B4-BE49-F238E27FC236}">
                <a16:creationId xmlns:a16="http://schemas.microsoft.com/office/drawing/2014/main" id="{54E0C215-00E3-5323-F2FD-5060778B2370}"/>
              </a:ext>
            </a:extLst>
          </p:cNvPr>
          <p:cNvSpPr txBox="1"/>
          <p:nvPr/>
        </p:nvSpPr>
        <p:spPr>
          <a:xfrm>
            <a:off x="2362200" y="1295400"/>
            <a:ext cx="6477000" cy="584775"/>
          </a:xfrm>
          <a:prstGeom prst="rect">
            <a:avLst/>
          </a:prstGeom>
          <a:noFill/>
        </p:spPr>
        <p:txBody>
          <a:bodyPr wrap="square" rtlCol="0">
            <a:spAutoFit/>
          </a:bodyPr>
          <a:lstStyle/>
          <a:p>
            <a:pPr lvl="1" algn="ctr">
              <a:defRPr/>
            </a:pPr>
            <a:r>
              <a:rPr lang="en-US" sz="3200" b="1" dirty="0">
                <a:latin typeface="Book Antiqua" charset="0"/>
              </a:rPr>
              <a:t>Data Age? </a:t>
            </a:r>
          </a:p>
        </p:txBody>
      </p:sp>
    </p:spTree>
    <p:extLst>
      <p:ext uri="{BB962C8B-B14F-4D97-AF65-F5344CB8AC3E}">
        <p14:creationId xmlns:p14="http://schemas.microsoft.com/office/powerpoint/2010/main" val="86321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0F3341B1-5E3E-A1BD-A3EE-783B6637F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3" y="0"/>
            <a:ext cx="7210425" cy="6858000"/>
          </a:xfrm>
          <a:prstGeom prst="rect">
            <a:avLst/>
          </a:prstGeom>
        </p:spPr>
      </p:pic>
      <p:sp>
        <p:nvSpPr>
          <p:cNvPr id="9" name="Flowchart: Connector 8">
            <a:extLst>
              <a:ext uri="{FF2B5EF4-FFF2-40B4-BE49-F238E27FC236}">
                <a16:creationId xmlns:a16="http://schemas.microsoft.com/office/drawing/2014/main" id="{252205C8-C6B1-9BE0-60DC-0FE309732B2B}"/>
              </a:ext>
            </a:extLst>
          </p:cNvPr>
          <p:cNvSpPr/>
          <p:nvPr/>
        </p:nvSpPr>
        <p:spPr>
          <a:xfrm>
            <a:off x="2635136" y="2567439"/>
            <a:ext cx="1888679" cy="173420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a:t>
            </a:r>
            <a:endParaRPr lang="en-US" dirty="0"/>
          </a:p>
        </p:txBody>
      </p:sp>
      <p:sp>
        <p:nvSpPr>
          <p:cNvPr id="10" name="TextBox 9">
            <a:extLst>
              <a:ext uri="{FF2B5EF4-FFF2-40B4-BE49-F238E27FC236}">
                <a16:creationId xmlns:a16="http://schemas.microsoft.com/office/drawing/2014/main" id="{5EADBF9D-97D0-7192-0B71-528F345CA770}"/>
              </a:ext>
            </a:extLst>
          </p:cNvPr>
          <p:cNvSpPr txBox="1"/>
          <p:nvPr/>
        </p:nvSpPr>
        <p:spPr>
          <a:xfrm>
            <a:off x="7620000" y="304800"/>
            <a:ext cx="3886200" cy="3847207"/>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4 Billion social media users </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Internet Users Table: </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Source: International Telecommunications Union (Agency of the UN)</a:t>
            </a:r>
          </a:p>
          <a:p>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Only one source…</a:t>
            </a:r>
          </a:p>
        </p:txBody>
      </p:sp>
      <p:pic>
        <p:nvPicPr>
          <p:cNvPr id="12" name="Picture 11">
            <a:extLst>
              <a:ext uri="{FF2B5EF4-FFF2-40B4-BE49-F238E27FC236}">
                <a16:creationId xmlns:a16="http://schemas.microsoft.com/office/drawing/2014/main" id="{2DEBBD2A-3D03-D837-F484-10F2D2A40215}"/>
              </a:ext>
            </a:extLst>
          </p:cNvPr>
          <p:cNvPicPr>
            <a:picLocks noChangeAspect="1"/>
          </p:cNvPicPr>
          <p:nvPr/>
        </p:nvPicPr>
        <p:blipFill>
          <a:blip r:embed="rId3"/>
          <a:stretch>
            <a:fillRect/>
          </a:stretch>
        </p:blipFill>
        <p:spPr>
          <a:xfrm>
            <a:off x="7216059" y="838200"/>
            <a:ext cx="4803980" cy="2209800"/>
          </a:xfrm>
          <a:prstGeom prst="rect">
            <a:avLst/>
          </a:prstGeom>
        </p:spPr>
      </p:pic>
    </p:spTree>
    <p:extLst>
      <p:ext uri="{BB962C8B-B14F-4D97-AF65-F5344CB8AC3E}">
        <p14:creationId xmlns:p14="http://schemas.microsoft.com/office/powerpoint/2010/main" val="864833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6F15D2-6BF3-6027-8045-2DDB659D1300}"/>
              </a:ext>
            </a:extLst>
          </p:cNvPr>
          <p:cNvSpPr txBox="1"/>
          <p:nvPr/>
        </p:nvSpPr>
        <p:spPr>
          <a:xfrm>
            <a:off x="2743200" y="4724400"/>
            <a:ext cx="6096982" cy="923330"/>
          </a:xfrm>
          <a:prstGeom prst="rect">
            <a:avLst/>
          </a:prstGeom>
          <a:noFill/>
        </p:spPr>
        <p:txBody>
          <a:bodyPr wrap="square">
            <a:spAutoFit/>
          </a:bodyPr>
          <a:lstStyle/>
          <a:p>
            <a:r>
              <a:rPr lang="en-US" dirty="0"/>
              <a:t>https://www.qwant.com/?client=ext-firefox-sb&amp;t=images&amp;q=normal+distribution&amp;o=0%3A0867C7A9CC1F9B31D9BB2B0D06B41B90CECAFC90</a:t>
            </a:r>
          </a:p>
        </p:txBody>
      </p:sp>
      <p:pic>
        <p:nvPicPr>
          <p:cNvPr id="8" name="Picture 7" descr="Diagram, timeline">
            <a:extLst>
              <a:ext uri="{FF2B5EF4-FFF2-40B4-BE49-F238E27FC236}">
                <a16:creationId xmlns:a16="http://schemas.microsoft.com/office/drawing/2014/main" id="{C20786E8-C4F9-1A67-4B1F-00AC9FCB9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001679F2-89E4-3A6E-C142-1DFD4D3E93F8}"/>
              </a:ext>
            </a:extLst>
          </p:cNvPr>
          <p:cNvSpPr txBox="1"/>
          <p:nvPr/>
        </p:nvSpPr>
        <p:spPr>
          <a:xfrm>
            <a:off x="3276600" y="6488668"/>
            <a:ext cx="8382000" cy="369332"/>
          </a:xfrm>
          <a:prstGeom prst="rect">
            <a:avLst/>
          </a:prstGeom>
          <a:noFill/>
        </p:spPr>
        <p:txBody>
          <a:bodyPr wrap="square" rtlCol="0">
            <a:spAutoFit/>
          </a:bodyPr>
          <a:lstStyle/>
          <a:p>
            <a:r>
              <a:rPr lang="en-US" dirty="0">
                <a:solidFill>
                  <a:schemeClr val="bg1"/>
                </a:solidFill>
              </a:rPr>
              <a:t>Source: https://www.visualcapitalist.com/how-much-data-is-generated-each-day/</a:t>
            </a:r>
          </a:p>
        </p:txBody>
      </p:sp>
    </p:spTree>
    <p:extLst>
      <p:ext uri="{BB962C8B-B14F-4D97-AF65-F5344CB8AC3E}">
        <p14:creationId xmlns:p14="http://schemas.microsoft.com/office/powerpoint/2010/main" val="2863931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AC99E1-6819-3B33-DCEF-20305A4E224A}"/>
              </a:ext>
            </a:extLst>
          </p:cNvPr>
          <p:cNvSpPr>
            <a:spLocks noGrp="1"/>
          </p:cNvSpPr>
          <p:nvPr>
            <p:ph type="sldNum" sz="quarter" idx="12"/>
          </p:nvPr>
        </p:nvSpPr>
        <p:spPr/>
        <p:txBody>
          <a:bodyPr/>
          <a:lstStyle/>
          <a:p>
            <a:fld id="{5ACD0CF0-90CC-9C41-A77B-2776398A8C8B}" type="slidenum">
              <a:rPr lang="en-US" smtClean="0"/>
              <a:pPr/>
              <a:t>7</a:t>
            </a:fld>
            <a:endParaRPr lang="en-US"/>
          </a:p>
        </p:txBody>
      </p:sp>
      <p:sp>
        <p:nvSpPr>
          <p:cNvPr id="5" name="TextBox 4">
            <a:extLst>
              <a:ext uri="{FF2B5EF4-FFF2-40B4-BE49-F238E27FC236}">
                <a16:creationId xmlns:a16="http://schemas.microsoft.com/office/drawing/2014/main" id="{9C025E86-DE2E-1DF7-AEC8-2C6613624052}"/>
              </a:ext>
            </a:extLst>
          </p:cNvPr>
          <p:cNvSpPr txBox="1"/>
          <p:nvPr/>
        </p:nvSpPr>
        <p:spPr>
          <a:xfrm>
            <a:off x="2819400" y="990600"/>
            <a:ext cx="6858000" cy="255454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Ok so lots of data but…..</a:t>
            </a:r>
          </a:p>
          <a:p>
            <a:pPr algn="ctr"/>
            <a:endParaRPr lang="en-US" sz="3200" dirty="0">
              <a:latin typeface="Times New Roman" panose="02020603050405020304" pitchFamily="18" charset="0"/>
              <a:cs typeface="Times New Roman" panose="02020603050405020304" pitchFamily="18" charset="0"/>
            </a:endParaRPr>
          </a:p>
          <a:p>
            <a:pPr algn="ctr"/>
            <a:r>
              <a:rPr lang="en-US" sz="3200" dirty="0">
                <a:latin typeface="Times New Roman" panose="02020603050405020304" pitchFamily="18" charset="0"/>
                <a:cs typeface="Times New Roman" panose="02020603050405020304" pitchFamily="18" charset="0"/>
              </a:rPr>
              <a:t> more importantly our lives are being driven by this data and the algorithms that feed on it.  </a:t>
            </a:r>
          </a:p>
        </p:txBody>
      </p:sp>
    </p:spTree>
    <p:extLst>
      <p:ext uri="{BB962C8B-B14F-4D97-AF65-F5344CB8AC3E}">
        <p14:creationId xmlns:p14="http://schemas.microsoft.com/office/powerpoint/2010/main" val="3763255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5" name="TextBox 4"/>
          <p:cNvSpPr txBox="1"/>
          <p:nvPr/>
        </p:nvSpPr>
        <p:spPr>
          <a:xfrm>
            <a:off x="962025" y="1366897"/>
            <a:ext cx="11229975" cy="255454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YouTube</a:t>
            </a:r>
          </a:p>
          <a:p>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In 2021 YouTube crossed a milestone on hours watched per day….guess?</a:t>
            </a:r>
          </a:p>
          <a:p>
            <a:pPr marL="457200" indent="-45720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Equivalent to ~137,000 years, every day!</a:t>
            </a:r>
          </a:p>
        </p:txBody>
      </p:sp>
    </p:spTree>
    <p:extLst>
      <p:ext uri="{BB962C8B-B14F-4D97-AF65-F5344CB8AC3E}">
        <p14:creationId xmlns:p14="http://schemas.microsoft.com/office/powerpoint/2010/main" val="404091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1000"/>
                                        <p:tgtEl>
                                          <p:spTgt spid="5">
                                            <p:txEl>
                                              <p:pRg st="3" end="3"/>
                                            </p:txEl>
                                          </p:spTgt>
                                        </p:tgtEl>
                                      </p:cBhvr>
                                    </p:animEffect>
                                    <p:anim calcmode="lin" valueType="num">
                                      <p:cBhvr>
                                        <p:cTn id="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5" name="TextBox 4"/>
          <p:cNvSpPr txBox="1"/>
          <p:nvPr/>
        </p:nvSpPr>
        <p:spPr>
          <a:xfrm>
            <a:off x="381000" y="304800"/>
            <a:ext cx="11229975" cy="544764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YouTube</a:t>
            </a:r>
          </a:p>
          <a:p>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In roughly 2011-12 switch their model to hours watched from clicks</a:t>
            </a:r>
          </a:p>
          <a:p>
            <a:pPr marL="457200" indent="-45720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Brought in Google Brain to train the Deep Neural Network to make the video recommendations </a:t>
            </a:r>
          </a:p>
          <a:p>
            <a:pPr marL="457200" indent="-45720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Result was similar videos got recommended…but often resulted in gradually getting more and more extreme content, regardless of the topic and a lack of diverse topics…jogger to ultra marathon</a:t>
            </a:r>
          </a:p>
          <a:p>
            <a:pPr marL="457200" indent="-45720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Why?   </a:t>
            </a:r>
          </a:p>
        </p:txBody>
      </p:sp>
    </p:spTree>
    <p:extLst>
      <p:ext uri="{BB962C8B-B14F-4D97-AF65-F5344CB8AC3E}">
        <p14:creationId xmlns:p14="http://schemas.microsoft.com/office/powerpoint/2010/main" val="350094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anim calcmode="lin" valueType="num">
                                      <p:cBhvr>
                                        <p:cTn id="2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1000"/>
                                        <p:tgtEl>
                                          <p:spTgt spid="5">
                                            <p:txEl>
                                              <p:pRg st="5" end="5"/>
                                            </p:txEl>
                                          </p:spTgt>
                                        </p:tgtEl>
                                      </p:cBhvr>
                                    </p:animEffect>
                                    <p:anim calcmode="lin" valueType="num">
                                      <p:cBhvr>
                                        <p:cTn id="29"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_Photography_Campus_0">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45CBBF65F9F714BA6B7672F506B2B6E" ma:contentTypeVersion="0" ma:contentTypeDescription="Create a new document." ma:contentTypeScope="" ma:versionID="f9a81982263cf5f09a0f3f49044eb688">
  <xsd:schema xmlns:xsd="http://www.w3.org/2001/XMLSchema" xmlns:xs="http://www.w3.org/2001/XMLSchema" xmlns:p="http://schemas.microsoft.com/office/2006/metadata/properties" targetNamespace="http://schemas.microsoft.com/office/2006/metadata/properties" ma:root="true" ma:fieldsID="43c307ddd8356acff2b962ac28706ca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4CBAEA3-3540-4410-A42C-164733B5C169}">
  <ds:schemaRefs>
    <ds:schemaRef ds:uri="http://schemas.microsoft.com/sharepoint/v3/contenttype/forms"/>
  </ds:schemaRefs>
</ds:datastoreItem>
</file>

<file path=customXml/itemProps2.xml><?xml version="1.0" encoding="utf-8"?>
<ds:datastoreItem xmlns:ds="http://schemas.openxmlformats.org/officeDocument/2006/customXml" ds:itemID="{DE1C1B9A-B966-46DC-B2D8-0A69EF1614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DED896D-4F34-4924-85C5-31CFF61C77F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1879</Words>
  <Application>Microsoft Office PowerPoint</Application>
  <PresentationFormat>Widescreen</PresentationFormat>
  <Paragraphs>204</Paragraphs>
  <Slides>35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Bodoni MT</vt:lpstr>
      <vt:lpstr>Book Antiqua</vt:lpstr>
      <vt:lpstr>Calibri</vt:lpstr>
      <vt:lpstr>Courier New</vt:lpstr>
      <vt:lpstr>Times New Roman</vt:lpstr>
      <vt:lpstr>Wingdings</vt:lpstr>
      <vt:lpstr>GW_Photography_Campus_0</vt:lpstr>
      <vt:lpstr>PowerPoint Presentation</vt:lpstr>
      <vt:lpstr>Brian Wright  Assistant Professor Director for Undergrad Programs University of Virginia  PhD: Higher Education Administration Economics, Public Policy  Founded the DS Program at GWU Founded the DSI at GWU  Founded(ing) UVA’s Undergraduate Programs  Chief Data Scientist – Small Consultancy Worked in Defense Consulting for 10 years  Board Member for DC Data Community – 30k Members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Knowledge Economy?</vt:lpstr>
      <vt:lpstr>PowerPoint Presentation</vt:lpstr>
      <vt:lpstr>Knowledge  Economy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Solving through Probabilistic Reasoning </vt:lpstr>
      <vt:lpstr>Summary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2020-01-14T20:21:30Z</dcterms:created>
  <dcterms:modified xsi:type="dcterms:W3CDTF">2022-09-27T19:31:12Z</dcterms:modified>
</cp:coreProperties>
</file>